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609" r:id="rId3"/>
    <p:sldId id="610" r:id="rId4"/>
    <p:sldId id="612" r:id="rId5"/>
    <p:sldId id="641" r:id="rId6"/>
    <p:sldId id="618" r:id="rId7"/>
    <p:sldId id="644" r:id="rId9"/>
    <p:sldId id="645" r:id="rId10"/>
    <p:sldId id="646" r:id="rId11"/>
    <p:sldId id="647" r:id="rId12"/>
    <p:sldId id="611" r:id="rId13"/>
    <p:sldId id="620" r:id="rId14"/>
    <p:sldId id="648" r:id="rId15"/>
    <p:sldId id="649" r:id="rId16"/>
    <p:sldId id="650" r:id="rId17"/>
    <p:sldId id="651" r:id="rId18"/>
    <p:sldId id="62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00C0F32-4E36-40B0-A203-7A3B455767EA}">
          <p14:sldIdLst>
            <p14:sldId id="609"/>
            <p14:sldId id="612"/>
            <p14:sldId id="641"/>
            <p14:sldId id="618"/>
            <p14:sldId id="644"/>
            <p14:sldId id="645"/>
            <p14:sldId id="646"/>
            <p14:sldId id="647"/>
            <p14:sldId id="611"/>
            <p14:sldId id="620"/>
            <p14:sldId id="648"/>
            <p14:sldId id="649"/>
            <p14:sldId id="650"/>
            <p14:sldId id="651"/>
            <p14:sldId id="629"/>
            <p14:sldId id="61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5C67"/>
    <a:srgbClr val="886640"/>
    <a:srgbClr val="9E77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4" autoAdjust="0"/>
    <p:restoredTop sz="94663" autoAdjust="0"/>
  </p:normalViewPr>
  <p:slideViewPr>
    <p:cSldViewPr snapToGrid="0">
      <p:cViewPr>
        <p:scale>
          <a:sx n="66" d="100"/>
          <a:sy n="66" d="100"/>
        </p:scale>
        <p:origin x="354" y="43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9101BA3-108F-480D-AFBC-BF0D9BC15CC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1105D-B285-4AB0-8B08-57957BCCB059}" type="slidenum">
              <a:rPr lang="zh-CN" altLang="en-US" smtClean="0"/>
            </a:fld>
            <a:endParaRPr lang="zh-CN" altLang="en-US"/>
          </a:p>
        </p:txBody>
      </p:sp>
      <p:grpSp>
        <p:nvGrpSpPr>
          <p:cNvPr id="7" name="组合 6"/>
          <p:cNvGrpSpPr/>
          <p:nvPr userDrawn="1"/>
        </p:nvGrpSpPr>
        <p:grpSpPr>
          <a:xfrm>
            <a:off x="526104" y="403860"/>
            <a:ext cx="345440" cy="345440"/>
            <a:chOff x="1825313" y="3276071"/>
            <a:chExt cx="946045" cy="946045"/>
          </a:xfrm>
        </p:grpSpPr>
        <p:sp>
          <p:nvSpPr>
            <p:cNvPr id="8" name="椭圆 7"/>
            <p:cNvSpPr/>
            <p:nvPr/>
          </p:nvSpPr>
          <p:spPr>
            <a:xfrm>
              <a:off x="1825313" y="3276071"/>
              <a:ext cx="946045" cy="9460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a:solidFill>
                  <a:prstClr val="white"/>
                </a:solidFill>
                <a:latin typeface="等线" panose="02010600030101010101" charset="-122"/>
                <a:ea typeface="等线" panose="02010600030101010101" charset="-122"/>
              </a:endParaRPr>
            </a:p>
          </p:txBody>
        </p:sp>
        <p:grpSp>
          <p:nvGrpSpPr>
            <p:cNvPr id="9" name="组合 8"/>
            <p:cNvGrpSpPr/>
            <p:nvPr/>
          </p:nvGrpSpPr>
          <p:grpSpPr>
            <a:xfrm>
              <a:off x="2087991" y="3499561"/>
              <a:ext cx="401638" cy="499063"/>
              <a:chOff x="-106363" y="5489575"/>
              <a:chExt cx="1335088" cy="1658938"/>
            </a:xfrm>
            <a:solidFill>
              <a:schemeClr val="bg1"/>
            </a:solidFill>
          </p:grpSpPr>
          <p:sp>
            <p:nvSpPr>
              <p:cNvPr id="10" name="Freeform 5"/>
              <p:cNvSpPr>
                <a:spLocks noEditPoints="1"/>
              </p:cNvSpPr>
              <p:nvPr/>
            </p:nvSpPr>
            <p:spPr bwMode="auto">
              <a:xfrm>
                <a:off x="-9525" y="5489575"/>
                <a:ext cx="1238250" cy="1658938"/>
              </a:xfrm>
              <a:custGeom>
                <a:avLst/>
                <a:gdLst>
                  <a:gd name="T0" fmla="*/ 2049 w 2129"/>
                  <a:gd name="T1" fmla="*/ 2853 h 2853"/>
                  <a:gd name="T2" fmla="*/ 80 w 2129"/>
                  <a:gd name="T3" fmla="*/ 2853 h 2853"/>
                  <a:gd name="T4" fmla="*/ 0 w 2129"/>
                  <a:gd name="T5" fmla="*/ 2772 h 2853"/>
                  <a:gd name="T6" fmla="*/ 0 w 2129"/>
                  <a:gd name="T7" fmla="*/ 80 h 2853"/>
                  <a:gd name="T8" fmla="*/ 80 w 2129"/>
                  <a:gd name="T9" fmla="*/ 0 h 2853"/>
                  <a:gd name="T10" fmla="*/ 2049 w 2129"/>
                  <a:gd name="T11" fmla="*/ 0 h 2853"/>
                  <a:gd name="T12" fmla="*/ 2129 w 2129"/>
                  <a:gd name="T13" fmla="*/ 80 h 2853"/>
                  <a:gd name="T14" fmla="*/ 2129 w 2129"/>
                  <a:gd name="T15" fmla="*/ 2772 h 2853"/>
                  <a:gd name="T16" fmla="*/ 2049 w 2129"/>
                  <a:gd name="T17" fmla="*/ 2853 h 2853"/>
                  <a:gd name="T18" fmla="*/ 161 w 2129"/>
                  <a:gd name="T19" fmla="*/ 2692 h 2853"/>
                  <a:gd name="T20" fmla="*/ 1969 w 2129"/>
                  <a:gd name="T21" fmla="*/ 2692 h 2853"/>
                  <a:gd name="T22" fmla="*/ 1969 w 2129"/>
                  <a:gd name="T23" fmla="*/ 161 h 2853"/>
                  <a:gd name="T24" fmla="*/ 161 w 2129"/>
                  <a:gd name="T25" fmla="*/ 161 h 2853"/>
                  <a:gd name="T26" fmla="*/ 161 w 2129"/>
                  <a:gd name="T27" fmla="*/ 2692 h 2853"/>
                  <a:gd name="T28" fmla="*/ 161 w 2129"/>
                  <a:gd name="T29" fmla="*/ 2692 h 2853"/>
                  <a:gd name="T30" fmla="*/ 161 w 2129"/>
                  <a:gd name="T31" fmla="*/ 2692 h 2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9" h="2853">
                    <a:moveTo>
                      <a:pt x="2049" y="2853"/>
                    </a:moveTo>
                    <a:cubicBezTo>
                      <a:pt x="80" y="2853"/>
                      <a:pt x="80" y="2853"/>
                      <a:pt x="80" y="2853"/>
                    </a:cubicBezTo>
                    <a:cubicBezTo>
                      <a:pt x="36" y="2853"/>
                      <a:pt x="0" y="2817"/>
                      <a:pt x="0" y="2772"/>
                    </a:cubicBezTo>
                    <a:cubicBezTo>
                      <a:pt x="0" y="80"/>
                      <a:pt x="0" y="80"/>
                      <a:pt x="0" y="80"/>
                    </a:cubicBezTo>
                    <a:cubicBezTo>
                      <a:pt x="0" y="36"/>
                      <a:pt x="36" y="0"/>
                      <a:pt x="80" y="0"/>
                    </a:cubicBezTo>
                    <a:cubicBezTo>
                      <a:pt x="2049" y="0"/>
                      <a:pt x="2049" y="0"/>
                      <a:pt x="2049" y="0"/>
                    </a:cubicBezTo>
                    <a:cubicBezTo>
                      <a:pt x="2093" y="0"/>
                      <a:pt x="2129" y="36"/>
                      <a:pt x="2129" y="80"/>
                    </a:cubicBezTo>
                    <a:cubicBezTo>
                      <a:pt x="2129" y="2772"/>
                      <a:pt x="2129" y="2772"/>
                      <a:pt x="2129" y="2772"/>
                    </a:cubicBezTo>
                    <a:cubicBezTo>
                      <a:pt x="2129" y="2817"/>
                      <a:pt x="2093" y="2853"/>
                      <a:pt x="2049" y="2853"/>
                    </a:cubicBezTo>
                    <a:close/>
                    <a:moveTo>
                      <a:pt x="161" y="2692"/>
                    </a:moveTo>
                    <a:cubicBezTo>
                      <a:pt x="1969" y="2692"/>
                      <a:pt x="1969" y="2692"/>
                      <a:pt x="1969" y="2692"/>
                    </a:cubicBezTo>
                    <a:cubicBezTo>
                      <a:pt x="1969" y="161"/>
                      <a:pt x="1969" y="161"/>
                      <a:pt x="1969" y="161"/>
                    </a:cubicBezTo>
                    <a:cubicBezTo>
                      <a:pt x="161" y="161"/>
                      <a:pt x="161" y="161"/>
                      <a:pt x="161" y="161"/>
                    </a:cubicBezTo>
                    <a:lnTo>
                      <a:pt x="161" y="2692"/>
                    </a:lnTo>
                    <a:close/>
                    <a:moveTo>
                      <a:pt x="161" y="2692"/>
                    </a:moveTo>
                    <a:cubicBezTo>
                      <a:pt x="161" y="2692"/>
                      <a:pt x="161" y="2692"/>
                      <a:pt x="161" y="26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11" name="Freeform 6"/>
              <p:cNvSpPr>
                <a:spLocks noEditPoints="1"/>
              </p:cNvSpPr>
              <p:nvPr/>
            </p:nvSpPr>
            <p:spPr bwMode="auto">
              <a:xfrm>
                <a:off x="877887" y="5489575"/>
                <a:ext cx="93663" cy="1658938"/>
              </a:xfrm>
              <a:custGeom>
                <a:avLst/>
                <a:gdLst>
                  <a:gd name="T0" fmla="*/ 80 w 160"/>
                  <a:gd name="T1" fmla="*/ 2853 h 2853"/>
                  <a:gd name="T2" fmla="*/ 0 w 160"/>
                  <a:gd name="T3" fmla="*/ 2772 h 2853"/>
                  <a:gd name="T4" fmla="*/ 0 w 160"/>
                  <a:gd name="T5" fmla="*/ 80 h 2853"/>
                  <a:gd name="T6" fmla="*/ 80 w 160"/>
                  <a:gd name="T7" fmla="*/ 0 h 2853"/>
                  <a:gd name="T8" fmla="*/ 160 w 160"/>
                  <a:gd name="T9" fmla="*/ 80 h 2853"/>
                  <a:gd name="T10" fmla="*/ 160 w 160"/>
                  <a:gd name="T11" fmla="*/ 2772 h 2853"/>
                  <a:gd name="T12" fmla="*/ 80 w 160"/>
                  <a:gd name="T13" fmla="*/ 2853 h 2853"/>
                  <a:gd name="T14" fmla="*/ 80 w 160"/>
                  <a:gd name="T15" fmla="*/ 2853 h 2853"/>
                  <a:gd name="T16" fmla="*/ 80 w 160"/>
                  <a:gd name="T17" fmla="*/ 2853 h 2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853">
                    <a:moveTo>
                      <a:pt x="80" y="2853"/>
                    </a:moveTo>
                    <a:cubicBezTo>
                      <a:pt x="36" y="2853"/>
                      <a:pt x="0" y="2817"/>
                      <a:pt x="0" y="2772"/>
                    </a:cubicBezTo>
                    <a:cubicBezTo>
                      <a:pt x="0" y="80"/>
                      <a:pt x="0" y="80"/>
                      <a:pt x="0" y="80"/>
                    </a:cubicBezTo>
                    <a:cubicBezTo>
                      <a:pt x="0" y="36"/>
                      <a:pt x="36" y="0"/>
                      <a:pt x="80" y="0"/>
                    </a:cubicBezTo>
                    <a:cubicBezTo>
                      <a:pt x="124" y="0"/>
                      <a:pt x="160" y="36"/>
                      <a:pt x="160" y="80"/>
                    </a:cubicBezTo>
                    <a:cubicBezTo>
                      <a:pt x="160" y="2772"/>
                      <a:pt x="160" y="2772"/>
                      <a:pt x="160" y="2772"/>
                    </a:cubicBezTo>
                    <a:cubicBezTo>
                      <a:pt x="160" y="2817"/>
                      <a:pt x="124" y="2853"/>
                      <a:pt x="80" y="2853"/>
                    </a:cubicBezTo>
                    <a:close/>
                    <a:moveTo>
                      <a:pt x="80" y="2853"/>
                    </a:moveTo>
                    <a:cubicBezTo>
                      <a:pt x="80" y="2853"/>
                      <a:pt x="80" y="2853"/>
                      <a:pt x="80" y="28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12" name="Freeform 7"/>
              <p:cNvSpPr>
                <a:spLocks noEditPoints="1"/>
              </p:cNvSpPr>
              <p:nvPr/>
            </p:nvSpPr>
            <p:spPr bwMode="auto">
              <a:xfrm>
                <a:off x="-106363" y="5781675"/>
                <a:ext cx="285750" cy="93663"/>
              </a:xfrm>
              <a:custGeom>
                <a:avLst/>
                <a:gdLst>
                  <a:gd name="T0" fmla="*/ 408 w 489"/>
                  <a:gd name="T1" fmla="*/ 161 h 161"/>
                  <a:gd name="T2" fmla="*/ 80 w 489"/>
                  <a:gd name="T3" fmla="*/ 161 h 161"/>
                  <a:gd name="T4" fmla="*/ 0 w 489"/>
                  <a:gd name="T5" fmla="*/ 81 h 161"/>
                  <a:gd name="T6" fmla="*/ 80 w 489"/>
                  <a:gd name="T7" fmla="*/ 0 h 161"/>
                  <a:gd name="T8" fmla="*/ 408 w 489"/>
                  <a:gd name="T9" fmla="*/ 0 h 161"/>
                  <a:gd name="T10" fmla="*/ 489 w 489"/>
                  <a:gd name="T11" fmla="*/ 81 h 161"/>
                  <a:gd name="T12" fmla="*/ 408 w 489"/>
                  <a:gd name="T13" fmla="*/ 161 h 161"/>
                  <a:gd name="T14" fmla="*/ 408 w 489"/>
                  <a:gd name="T15" fmla="*/ 161 h 161"/>
                  <a:gd name="T16" fmla="*/ 408 w 489"/>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161">
                    <a:moveTo>
                      <a:pt x="408" y="161"/>
                    </a:moveTo>
                    <a:cubicBezTo>
                      <a:pt x="80" y="161"/>
                      <a:pt x="80" y="161"/>
                      <a:pt x="80" y="161"/>
                    </a:cubicBezTo>
                    <a:cubicBezTo>
                      <a:pt x="36" y="161"/>
                      <a:pt x="0" y="125"/>
                      <a:pt x="0" y="81"/>
                    </a:cubicBezTo>
                    <a:cubicBezTo>
                      <a:pt x="0" y="36"/>
                      <a:pt x="36" y="0"/>
                      <a:pt x="80" y="0"/>
                    </a:cubicBezTo>
                    <a:cubicBezTo>
                      <a:pt x="408" y="0"/>
                      <a:pt x="408" y="0"/>
                      <a:pt x="408" y="0"/>
                    </a:cubicBezTo>
                    <a:cubicBezTo>
                      <a:pt x="453" y="0"/>
                      <a:pt x="489" y="36"/>
                      <a:pt x="489" y="81"/>
                    </a:cubicBezTo>
                    <a:cubicBezTo>
                      <a:pt x="489" y="125"/>
                      <a:pt x="453" y="161"/>
                      <a:pt x="408" y="161"/>
                    </a:cubicBezTo>
                    <a:close/>
                    <a:moveTo>
                      <a:pt x="408" y="161"/>
                    </a:moveTo>
                    <a:cubicBezTo>
                      <a:pt x="408" y="161"/>
                      <a:pt x="408" y="161"/>
                      <a:pt x="408" y="1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13" name="Freeform 8"/>
              <p:cNvSpPr>
                <a:spLocks noEditPoints="1"/>
              </p:cNvSpPr>
              <p:nvPr/>
            </p:nvSpPr>
            <p:spPr bwMode="auto">
              <a:xfrm>
                <a:off x="-106363" y="6088063"/>
                <a:ext cx="285750" cy="93663"/>
              </a:xfrm>
              <a:custGeom>
                <a:avLst/>
                <a:gdLst>
                  <a:gd name="T0" fmla="*/ 408 w 489"/>
                  <a:gd name="T1" fmla="*/ 161 h 161"/>
                  <a:gd name="T2" fmla="*/ 80 w 489"/>
                  <a:gd name="T3" fmla="*/ 161 h 161"/>
                  <a:gd name="T4" fmla="*/ 0 w 489"/>
                  <a:gd name="T5" fmla="*/ 80 h 161"/>
                  <a:gd name="T6" fmla="*/ 80 w 489"/>
                  <a:gd name="T7" fmla="*/ 0 h 161"/>
                  <a:gd name="T8" fmla="*/ 408 w 489"/>
                  <a:gd name="T9" fmla="*/ 0 h 161"/>
                  <a:gd name="T10" fmla="*/ 489 w 489"/>
                  <a:gd name="T11" fmla="*/ 80 h 161"/>
                  <a:gd name="T12" fmla="*/ 408 w 489"/>
                  <a:gd name="T13" fmla="*/ 161 h 161"/>
                  <a:gd name="T14" fmla="*/ 408 w 489"/>
                  <a:gd name="T15" fmla="*/ 161 h 161"/>
                  <a:gd name="T16" fmla="*/ 408 w 489"/>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161">
                    <a:moveTo>
                      <a:pt x="408" y="161"/>
                    </a:moveTo>
                    <a:cubicBezTo>
                      <a:pt x="80" y="161"/>
                      <a:pt x="80" y="161"/>
                      <a:pt x="80" y="161"/>
                    </a:cubicBezTo>
                    <a:cubicBezTo>
                      <a:pt x="36" y="161"/>
                      <a:pt x="0" y="125"/>
                      <a:pt x="0" y="80"/>
                    </a:cubicBezTo>
                    <a:cubicBezTo>
                      <a:pt x="0" y="36"/>
                      <a:pt x="36" y="0"/>
                      <a:pt x="80" y="0"/>
                    </a:cubicBezTo>
                    <a:cubicBezTo>
                      <a:pt x="408" y="0"/>
                      <a:pt x="408" y="0"/>
                      <a:pt x="408" y="0"/>
                    </a:cubicBezTo>
                    <a:cubicBezTo>
                      <a:pt x="453" y="0"/>
                      <a:pt x="489" y="36"/>
                      <a:pt x="489" y="80"/>
                    </a:cubicBezTo>
                    <a:cubicBezTo>
                      <a:pt x="489" y="125"/>
                      <a:pt x="453" y="161"/>
                      <a:pt x="408" y="161"/>
                    </a:cubicBezTo>
                    <a:close/>
                    <a:moveTo>
                      <a:pt x="408" y="161"/>
                    </a:moveTo>
                    <a:cubicBezTo>
                      <a:pt x="408" y="161"/>
                      <a:pt x="408" y="161"/>
                      <a:pt x="408" y="1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14" name="Freeform 9"/>
              <p:cNvSpPr>
                <a:spLocks noEditPoints="1"/>
              </p:cNvSpPr>
              <p:nvPr/>
            </p:nvSpPr>
            <p:spPr bwMode="auto">
              <a:xfrm>
                <a:off x="-106363" y="6392863"/>
                <a:ext cx="285750" cy="92075"/>
              </a:xfrm>
              <a:custGeom>
                <a:avLst/>
                <a:gdLst>
                  <a:gd name="T0" fmla="*/ 408 w 489"/>
                  <a:gd name="T1" fmla="*/ 160 h 160"/>
                  <a:gd name="T2" fmla="*/ 80 w 489"/>
                  <a:gd name="T3" fmla="*/ 160 h 160"/>
                  <a:gd name="T4" fmla="*/ 0 w 489"/>
                  <a:gd name="T5" fmla="*/ 80 h 160"/>
                  <a:gd name="T6" fmla="*/ 80 w 489"/>
                  <a:gd name="T7" fmla="*/ 0 h 160"/>
                  <a:gd name="T8" fmla="*/ 408 w 489"/>
                  <a:gd name="T9" fmla="*/ 0 h 160"/>
                  <a:gd name="T10" fmla="*/ 489 w 489"/>
                  <a:gd name="T11" fmla="*/ 80 h 160"/>
                  <a:gd name="T12" fmla="*/ 408 w 489"/>
                  <a:gd name="T13" fmla="*/ 160 h 160"/>
                  <a:gd name="T14" fmla="*/ 408 w 489"/>
                  <a:gd name="T15" fmla="*/ 160 h 160"/>
                  <a:gd name="T16" fmla="*/ 408 w 489"/>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160">
                    <a:moveTo>
                      <a:pt x="408" y="160"/>
                    </a:moveTo>
                    <a:cubicBezTo>
                      <a:pt x="80" y="160"/>
                      <a:pt x="80" y="160"/>
                      <a:pt x="80" y="160"/>
                    </a:cubicBezTo>
                    <a:cubicBezTo>
                      <a:pt x="36" y="160"/>
                      <a:pt x="0" y="124"/>
                      <a:pt x="0" y="80"/>
                    </a:cubicBezTo>
                    <a:cubicBezTo>
                      <a:pt x="0" y="36"/>
                      <a:pt x="36" y="0"/>
                      <a:pt x="80" y="0"/>
                    </a:cubicBezTo>
                    <a:cubicBezTo>
                      <a:pt x="408" y="0"/>
                      <a:pt x="408" y="0"/>
                      <a:pt x="408" y="0"/>
                    </a:cubicBezTo>
                    <a:cubicBezTo>
                      <a:pt x="453" y="0"/>
                      <a:pt x="489" y="36"/>
                      <a:pt x="489" y="80"/>
                    </a:cubicBezTo>
                    <a:cubicBezTo>
                      <a:pt x="489" y="124"/>
                      <a:pt x="453" y="160"/>
                      <a:pt x="408" y="160"/>
                    </a:cubicBezTo>
                    <a:close/>
                    <a:moveTo>
                      <a:pt x="408" y="160"/>
                    </a:moveTo>
                    <a:cubicBezTo>
                      <a:pt x="408" y="160"/>
                      <a:pt x="408" y="160"/>
                      <a:pt x="408" y="1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15" name="Freeform 10"/>
              <p:cNvSpPr>
                <a:spLocks noEditPoints="1"/>
              </p:cNvSpPr>
              <p:nvPr/>
            </p:nvSpPr>
            <p:spPr bwMode="auto">
              <a:xfrm>
                <a:off x="-106363" y="6697663"/>
                <a:ext cx="285750" cy="93663"/>
              </a:xfrm>
              <a:custGeom>
                <a:avLst/>
                <a:gdLst>
                  <a:gd name="T0" fmla="*/ 408 w 489"/>
                  <a:gd name="T1" fmla="*/ 161 h 161"/>
                  <a:gd name="T2" fmla="*/ 80 w 489"/>
                  <a:gd name="T3" fmla="*/ 161 h 161"/>
                  <a:gd name="T4" fmla="*/ 0 w 489"/>
                  <a:gd name="T5" fmla="*/ 80 h 161"/>
                  <a:gd name="T6" fmla="*/ 80 w 489"/>
                  <a:gd name="T7" fmla="*/ 0 h 161"/>
                  <a:gd name="T8" fmla="*/ 408 w 489"/>
                  <a:gd name="T9" fmla="*/ 0 h 161"/>
                  <a:gd name="T10" fmla="*/ 489 w 489"/>
                  <a:gd name="T11" fmla="*/ 80 h 161"/>
                  <a:gd name="T12" fmla="*/ 408 w 489"/>
                  <a:gd name="T13" fmla="*/ 161 h 161"/>
                  <a:gd name="T14" fmla="*/ 408 w 489"/>
                  <a:gd name="T15" fmla="*/ 161 h 161"/>
                  <a:gd name="T16" fmla="*/ 408 w 489"/>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161">
                    <a:moveTo>
                      <a:pt x="408" y="161"/>
                    </a:moveTo>
                    <a:cubicBezTo>
                      <a:pt x="80" y="161"/>
                      <a:pt x="80" y="161"/>
                      <a:pt x="80" y="161"/>
                    </a:cubicBezTo>
                    <a:cubicBezTo>
                      <a:pt x="36" y="161"/>
                      <a:pt x="0" y="125"/>
                      <a:pt x="0" y="80"/>
                    </a:cubicBezTo>
                    <a:cubicBezTo>
                      <a:pt x="0" y="36"/>
                      <a:pt x="36" y="0"/>
                      <a:pt x="80" y="0"/>
                    </a:cubicBezTo>
                    <a:cubicBezTo>
                      <a:pt x="408" y="0"/>
                      <a:pt x="408" y="0"/>
                      <a:pt x="408" y="0"/>
                    </a:cubicBezTo>
                    <a:cubicBezTo>
                      <a:pt x="453" y="0"/>
                      <a:pt x="489" y="36"/>
                      <a:pt x="489" y="80"/>
                    </a:cubicBezTo>
                    <a:cubicBezTo>
                      <a:pt x="489" y="125"/>
                      <a:pt x="453" y="161"/>
                      <a:pt x="408" y="161"/>
                    </a:cubicBezTo>
                    <a:close/>
                    <a:moveTo>
                      <a:pt x="408" y="161"/>
                    </a:moveTo>
                    <a:cubicBezTo>
                      <a:pt x="408" y="161"/>
                      <a:pt x="408" y="161"/>
                      <a:pt x="408" y="1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grpSp>
      </p:grpSp>
      <p:grpSp>
        <p:nvGrpSpPr>
          <p:cNvPr id="16" name="组合 15"/>
          <p:cNvGrpSpPr/>
          <p:nvPr userDrawn="1"/>
        </p:nvGrpSpPr>
        <p:grpSpPr>
          <a:xfrm>
            <a:off x="959725" y="403860"/>
            <a:ext cx="345440" cy="345440"/>
            <a:chOff x="3710127" y="3276071"/>
            <a:chExt cx="946045" cy="946045"/>
          </a:xfrm>
        </p:grpSpPr>
        <p:sp>
          <p:nvSpPr>
            <p:cNvPr id="17" name="椭圆 16"/>
            <p:cNvSpPr/>
            <p:nvPr/>
          </p:nvSpPr>
          <p:spPr>
            <a:xfrm>
              <a:off x="3710127" y="3276071"/>
              <a:ext cx="946045" cy="94604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a:solidFill>
                  <a:prstClr val="white"/>
                </a:solidFill>
                <a:latin typeface="等线" panose="02010600030101010101" charset="-122"/>
                <a:ea typeface="等线" panose="02010600030101010101" charset="-122"/>
              </a:endParaRPr>
            </a:p>
          </p:txBody>
        </p:sp>
        <p:sp>
          <p:nvSpPr>
            <p:cNvPr id="18" name="Freeform 14"/>
            <p:cNvSpPr>
              <a:spLocks noEditPoints="1"/>
            </p:cNvSpPr>
            <p:nvPr/>
          </p:nvSpPr>
          <p:spPr bwMode="auto">
            <a:xfrm>
              <a:off x="3891009" y="3470526"/>
              <a:ext cx="499776" cy="613542"/>
            </a:xfrm>
            <a:custGeom>
              <a:avLst/>
              <a:gdLst>
                <a:gd name="T0" fmla="*/ 2596 w 2670"/>
                <a:gd name="T1" fmla="*/ 257 h 3277"/>
                <a:gd name="T2" fmla="*/ 1543 w 2670"/>
                <a:gd name="T3" fmla="*/ 257 h 3277"/>
                <a:gd name="T4" fmla="*/ 1543 w 2670"/>
                <a:gd name="T5" fmla="*/ 69 h 3277"/>
                <a:gd name="T6" fmla="*/ 1474 w 2670"/>
                <a:gd name="T7" fmla="*/ 0 h 3277"/>
                <a:gd name="T8" fmla="*/ 1405 w 2670"/>
                <a:gd name="T9" fmla="*/ 69 h 3277"/>
                <a:gd name="T10" fmla="*/ 1405 w 2670"/>
                <a:gd name="T11" fmla="*/ 257 h 3277"/>
                <a:gd name="T12" fmla="*/ 602 w 2670"/>
                <a:gd name="T13" fmla="*/ 257 h 3277"/>
                <a:gd name="T14" fmla="*/ 556 w 2670"/>
                <a:gd name="T15" fmla="*/ 275 h 3277"/>
                <a:gd name="T16" fmla="*/ 22 w 2670"/>
                <a:gd name="T17" fmla="*/ 905 h 3277"/>
                <a:gd name="T18" fmla="*/ 22 w 2670"/>
                <a:gd name="T19" fmla="*/ 994 h 3277"/>
                <a:gd name="T20" fmla="*/ 556 w 2670"/>
                <a:gd name="T21" fmla="*/ 1603 h 3277"/>
                <a:gd name="T22" fmla="*/ 608 w 2670"/>
                <a:gd name="T23" fmla="*/ 1627 h 3277"/>
                <a:gd name="T24" fmla="*/ 2602 w 2670"/>
                <a:gd name="T25" fmla="*/ 1627 h 3277"/>
                <a:gd name="T26" fmla="*/ 2650 w 2670"/>
                <a:gd name="T27" fmla="*/ 1607 h 3277"/>
                <a:gd name="T28" fmla="*/ 2670 w 2670"/>
                <a:gd name="T29" fmla="*/ 1558 h 3277"/>
                <a:gd name="T30" fmla="*/ 2670 w 2670"/>
                <a:gd name="T31" fmla="*/ 320 h 3277"/>
                <a:gd name="T32" fmla="*/ 2646 w 2670"/>
                <a:gd name="T33" fmla="*/ 273 h 3277"/>
                <a:gd name="T34" fmla="*/ 2596 w 2670"/>
                <a:gd name="T35" fmla="*/ 257 h 3277"/>
                <a:gd name="T36" fmla="*/ 2527 w 2670"/>
                <a:gd name="T37" fmla="*/ 1495 h 3277"/>
                <a:gd name="T38" fmla="*/ 633 w 2670"/>
                <a:gd name="T39" fmla="*/ 1495 h 3277"/>
                <a:gd name="T40" fmla="*/ 165 w 2670"/>
                <a:gd name="T41" fmla="*/ 949 h 3277"/>
                <a:gd name="T42" fmla="*/ 634 w 2670"/>
                <a:gd name="T43" fmla="*/ 399 h 3277"/>
                <a:gd name="T44" fmla="*/ 2527 w 2670"/>
                <a:gd name="T45" fmla="*/ 399 h 3277"/>
                <a:gd name="T46" fmla="*/ 2527 w 2670"/>
                <a:gd name="T47" fmla="*/ 1495 h 3277"/>
                <a:gd name="T48" fmla="*/ 1474 w 2670"/>
                <a:gd name="T49" fmla="*/ 1774 h 3277"/>
                <a:gd name="T50" fmla="*/ 1425 w 2670"/>
                <a:gd name="T51" fmla="*/ 1794 h 3277"/>
                <a:gd name="T52" fmla="*/ 1405 w 2670"/>
                <a:gd name="T53" fmla="*/ 1843 h 3277"/>
                <a:gd name="T54" fmla="*/ 1405 w 2670"/>
                <a:gd name="T55" fmla="*/ 3208 h 3277"/>
                <a:gd name="T56" fmla="*/ 1474 w 2670"/>
                <a:gd name="T57" fmla="*/ 3277 h 3277"/>
                <a:gd name="T58" fmla="*/ 1543 w 2670"/>
                <a:gd name="T59" fmla="*/ 3208 h 3277"/>
                <a:gd name="T60" fmla="*/ 1543 w 2670"/>
                <a:gd name="T61" fmla="*/ 1843 h 3277"/>
                <a:gd name="T62" fmla="*/ 1523 w 2670"/>
                <a:gd name="T63" fmla="*/ 1794 h 3277"/>
                <a:gd name="T64" fmla="*/ 1474 w 2670"/>
                <a:gd name="T65" fmla="*/ 1774 h 3277"/>
                <a:gd name="T66" fmla="*/ 1474 w 2670"/>
                <a:gd name="T67" fmla="*/ 1774 h 3277"/>
                <a:gd name="T68" fmla="*/ 1474 w 2670"/>
                <a:gd name="T69" fmla="*/ 1774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0" h="3277">
                  <a:moveTo>
                    <a:pt x="2596" y="257"/>
                  </a:moveTo>
                  <a:cubicBezTo>
                    <a:pt x="1543" y="257"/>
                    <a:pt x="1543" y="257"/>
                    <a:pt x="1543" y="257"/>
                  </a:cubicBezTo>
                  <a:cubicBezTo>
                    <a:pt x="1543" y="69"/>
                    <a:pt x="1543" y="69"/>
                    <a:pt x="1543" y="69"/>
                  </a:cubicBezTo>
                  <a:cubicBezTo>
                    <a:pt x="1543" y="31"/>
                    <a:pt x="1512" y="0"/>
                    <a:pt x="1474" y="0"/>
                  </a:cubicBezTo>
                  <a:cubicBezTo>
                    <a:pt x="1436" y="0"/>
                    <a:pt x="1405" y="31"/>
                    <a:pt x="1405" y="69"/>
                  </a:cubicBezTo>
                  <a:cubicBezTo>
                    <a:pt x="1405" y="257"/>
                    <a:pt x="1405" y="257"/>
                    <a:pt x="1405" y="257"/>
                  </a:cubicBezTo>
                  <a:cubicBezTo>
                    <a:pt x="602" y="257"/>
                    <a:pt x="602" y="257"/>
                    <a:pt x="602" y="257"/>
                  </a:cubicBezTo>
                  <a:cubicBezTo>
                    <a:pt x="585" y="257"/>
                    <a:pt x="568" y="263"/>
                    <a:pt x="556" y="275"/>
                  </a:cubicBezTo>
                  <a:cubicBezTo>
                    <a:pt x="22" y="905"/>
                    <a:pt x="22" y="905"/>
                    <a:pt x="22" y="905"/>
                  </a:cubicBezTo>
                  <a:cubicBezTo>
                    <a:pt x="0" y="931"/>
                    <a:pt x="0" y="969"/>
                    <a:pt x="22" y="994"/>
                  </a:cubicBezTo>
                  <a:cubicBezTo>
                    <a:pt x="556" y="1603"/>
                    <a:pt x="556" y="1603"/>
                    <a:pt x="556" y="1603"/>
                  </a:cubicBezTo>
                  <a:cubicBezTo>
                    <a:pt x="569" y="1618"/>
                    <a:pt x="588" y="1627"/>
                    <a:pt x="608" y="1627"/>
                  </a:cubicBezTo>
                  <a:cubicBezTo>
                    <a:pt x="2602" y="1627"/>
                    <a:pt x="2602" y="1627"/>
                    <a:pt x="2602" y="1627"/>
                  </a:cubicBezTo>
                  <a:cubicBezTo>
                    <a:pt x="2620" y="1627"/>
                    <a:pt x="2637" y="1620"/>
                    <a:pt x="2650" y="1607"/>
                  </a:cubicBezTo>
                  <a:cubicBezTo>
                    <a:pt x="2663" y="1594"/>
                    <a:pt x="2670" y="1576"/>
                    <a:pt x="2670" y="1558"/>
                  </a:cubicBezTo>
                  <a:cubicBezTo>
                    <a:pt x="2670" y="320"/>
                    <a:pt x="2670" y="320"/>
                    <a:pt x="2670" y="320"/>
                  </a:cubicBezTo>
                  <a:cubicBezTo>
                    <a:pt x="2669" y="302"/>
                    <a:pt x="2660" y="285"/>
                    <a:pt x="2646" y="273"/>
                  </a:cubicBezTo>
                  <a:cubicBezTo>
                    <a:pt x="2633" y="262"/>
                    <a:pt x="2614" y="256"/>
                    <a:pt x="2596" y="257"/>
                  </a:cubicBezTo>
                  <a:close/>
                  <a:moveTo>
                    <a:pt x="2527" y="1495"/>
                  </a:moveTo>
                  <a:cubicBezTo>
                    <a:pt x="633" y="1495"/>
                    <a:pt x="633" y="1495"/>
                    <a:pt x="633" y="1495"/>
                  </a:cubicBezTo>
                  <a:cubicBezTo>
                    <a:pt x="165" y="949"/>
                    <a:pt x="165" y="949"/>
                    <a:pt x="165" y="949"/>
                  </a:cubicBezTo>
                  <a:cubicBezTo>
                    <a:pt x="634" y="399"/>
                    <a:pt x="634" y="399"/>
                    <a:pt x="634" y="399"/>
                  </a:cubicBezTo>
                  <a:cubicBezTo>
                    <a:pt x="2527" y="399"/>
                    <a:pt x="2527" y="399"/>
                    <a:pt x="2527" y="399"/>
                  </a:cubicBezTo>
                  <a:lnTo>
                    <a:pt x="2527" y="1495"/>
                  </a:lnTo>
                  <a:close/>
                  <a:moveTo>
                    <a:pt x="1474" y="1774"/>
                  </a:moveTo>
                  <a:cubicBezTo>
                    <a:pt x="1456" y="1774"/>
                    <a:pt x="1438" y="1781"/>
                    <a:pt x="1425" y="1794"/>
                  </a:cubicBezTo>
                  <a:cubicBezTo>
                    <a:pt x="1413" y="1807"/>
                    <a:pt x="1405" y="1824"/>
                    <a:pt x="1405" y="1843"/>
                  </a:cubicBezTo>
                  <a:cubicBezTo>
                    <a:pt x="1405" y="3208"/>
                    <a:pt x="1405" y="3208"/>
                    <a:pt x="1405" y="3208"/>
                  </a:cubicBezTo>
                  <a:cubicBezTo>
                    <a:pt x="1405" y="3246"/>
                    <a:pt x="1436" y="3277"/>
                    <a:pt x="1474" y="3277"/>
                  </a:cubicBezTo>
                  <a:cubicBezTo>
                    <a:pt x="1512" y="3277"/>
                    <a:pt x="1543" y="3246"/>
                    <a:pt x="1543" y="3208"/>
                  </a:cubicBezTo>
                  <a:cubicBezTo>
                    <a:pt x="1543" y="1843"/>
                    <a:pt x="1543" y="1843"/>
                    <a:pt x="1543" y="1843"/>
                  </a:cubicBezTo>
                  <a:cubicBezTo>
                    <a:pt x="1543" y="1824"/>
                    <a:pt x="1536" y="1807"/>
                    <a:pt x="1523" y="1794"/>
                  </a:cubicBezTo>
                  <a:cubicBezTo>
                    <a:pt x="1510" y="1781"/>
                    <a:pt x="1492" y="1774"/>
                    <a:pt x="1474" y="1774"/>
                  </a:cubicBezTo>
                  <a:close/>
                  <a:moveTo>
                    <a:pt x="1474" y="1774"/>
                  </a:moveTo>
                  <a:cubicBezTo>
                    <a:pt x="1474" y="1774"/>
                    <a:pt x="1474" y="1774"/>
                    <a:pt x="1474" y="1774"/>
                  </a:cubicBezTo>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grpSp>
      <p:grpSp>
        <p:nvGrpSpPr>
          <p:cNvPr id="19" name="组合 18"/>
          <p:cNvGrpSpPr/>
          <p:nvPr userDrawn="1"/>
        </p:nvGrpSpPr>
        <p:grpSpPr>
          <a:xfrm>
            <a:off x="1393347" y="403860"/>
            <a:ext cx="345440" cy="345440"/>
            <a:chOff x="5594941" y="3276071"/>
            <a:chExt cx="946045" cy="946045"/>
          </a:xfrm>
        </p:grpSpPr>
        <p:sp>
          <p:nvSpPr>
            <p:cNvPr id="20" name="椭圆 19"/>
            <p:cNvSpPr/>
            <p:nvPr/>
          </p:nvSpPr>
          <p:spPr>
            <a:xfrm>
              <a:off x="5594941" y="3276071"/>
              <a:ext cx="946045" cy="94604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a:solidFill>
                  <a:prstClr val="white"/>
                </a:solidFill>
                <a:latin typeface="等线" panose="02010600030101010101" charset="-122"/>
                <a:ea typeface="等线" panose="02010600030101010101" charset="-122"/>
              </a:endParaRPr>
            </a:p>
          </p:txBody>
        </p:sp>
        <p:sp>
          <p:nvSpPr>
            <p:cNvPr id="21" name="Freeform 18"/>
            <p:cNvSpPr>
              <a:spLocks noEditPoints="1"/>
            </p:cNvSpPr>
            <p:nvPr/>
          </p:nvSpPr>
          <p:spPr bwMode="auto">
            <a:xfrm>
              <a:off x="5841419" y="3499561"/>
              <a:ext cx="453088" cy="451342"/>
            </a:xfrm>
            <a:custGeom>
              <a:avLst/>
              <a:gdLst>
                <a:gd name="T0" fmla="*/ 2825 w 2866"/>
                <a:gd name="T1" fmla="*/ 2681 h 2853"/>
                <a:gd name="T2" fmla="*/ 2191 w 2866"/>
                <a:gd name="T3" fmla="*/ 2119 h 2853"/>
                <a:gd name="T4" fmla="*/ 2381 w 2866"/>
                <a:gd name="T5" fmla="*/ 1794 h 2853"/>
                <a:gd name="T6" fmla="*/ 2478 w 2866"/>
                <a:gd name="T7" fmla="*/ 1292 h 2853"/>
                <a:gd name="T8" fmla="*/ 2381 w 2866"/>
                <a:gd name="T9" fmla="*/ 791 h 2853"/>
                <a:gd name="T10" fmla="*/ 2117 w 2866"/>
                <a:gd name="T11" fmla="*/ 380 h 2853"/>
                <a:gd name="T12" fmla="*/ 1723 w 2866"/>
                <a:gd name="T13" fmla="*/ 102 h 2853"/>
                <a:gd name="T14" fmla="*/ 1239 w 2866"/>
                <a:gd name="T15" fmla="*/ 0 h 2853"/>
                <a:gd name="T16" fmla="*/ 755 w 2866"/>
                <a:gd name="T17" fmla="*/ 102 h 2853"/>
                <a:gd name="T18" fmla="*/ 361 w 2866"/>
                <a:gd name="T19" fmla="*/ 380 h 2853"/>
                <a:gd name="T20" fmla="*/ 96 w 2866"/>
                <a:gd name="T21" fmla="*/ 791 h 2853"/>
                <a:gd name="T22" fmla="*/ 0 w 2866"/>
                <a:gd name="T23" fmla="*/ 1292 h 2853"/>
                <a:gd name="T24" fmla="*/ 96 w 2866"/>
                <a:gd name="T25" fmla="*/ 1794 h 2853"/>
                <a:gd name="T26" fmla="*/ 361 w 2866"/>
                <a:gd name="T27" fmla="*/ 2205 h 2853"/>
                <a:gd name="T28" fmla="*/ 755 w 2866"/>
                <a:gd name="T29" fmla="*/ 2483 h 2853"/>
                <a:gd name="T30" fmla="*/ 1239 w 2866"/>
                <a:gd name="T31" fmla="*/ 2585 h 2853"/>
                <a:gd name="T32" fmla="*/ 1723 w 2866"/>
                <a:gd name="T33" fmla="*/ 2483 h 2853"/>
                <a:gd name="T34" fmla="*/ 2057 w 2866"/>
                <a:gd name="T35" fmla="*/ 2263 h 2853"/>
                <a:gd name="T36" fmla="*/ 2694 w 2866"/>
                <a:gd name="T37" fmla="*/ 2828 h 2853"/>
                <a:gd name="T38" fmla="*/ 2760 w 2866"/>
                <a:gd name="T39" fmla="*/ 2853 h 2853"/>
                <a:gd name="T40" fmla="*/ 2852 w 2866"/>
                <a:gd name="T41" fmla="*/ 2790 h 2853"/>
                <a:gd name="T42" fmla="*/ 2825 w 2866"/>
                <a:gd name="T43" fmla="*/ 2681 h 2853"/>
                <a:gd name="T44" fmla="*/ 1239 w 2866"/>
                <a:gd name="T45" fmla="*/ 2388 h 2853"/>
                <a:gd name="T46" fmla="*/ 196 w 2866"/>
                <a:gd name="T47" fmla="*/ 1292 h 2853"/>
                <a:gd name="T48" fmla="*/ 1239 w 2866"/>
                <a:gd name="T49" fmla="*/ 197 h 2853"/>
                <a:gd name="T50" fmla="*/ 2282 w 2866"/>
                <a:gd name="T51" fmla="*/ 1292 h 2853"/>
                <a:gd name="T52" fmla="*/ 1239 w 2866"/>
                <a:gd name="T53" fmla="*/ 2388 h 2853"/>
                <a:gd name="T54" fmla="*/ 1239 w 2866"/>
                <a:gd name="T55" fmla="*/ 2388 h 2853"/>
                <a:gd name="T56" fmla="*/ 1239 w 2866"/>
                <a:gd name="T57" fmla="*/ 2388 h 2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6" h="2853">
                  <a:moveTo>
                    <a:pt x="2825" y="2681"/>
                  </a:moveTo>
                  <a:cubicBezTo>
                    <a:pt x="2191" y="2119"/>
                    <a:pt x="2191" y="2119"/>
                    <a:pt x="2191" y="2119"/>
                  </a:cubicBezTo>
                  <a:cubicBezTo>
                    <a:pt x="2270" y="2021"/>
                    <a:pt x="2334" y="1911"/>
                    <a:pt x="2381" y="1794"/>
                  </a:cubicBezTo>
                  <a:cubicBezTo>
                    <a:pt x="2446" y="1635"/>
                    <a:pt x="2478" y="1466"/>
                    <a:pt x="2478" y="1292"/>
                  </a:cubicBezTo>
                  <a:cubicBezTo>
                    <a:pt x="2478" y="1119"/>
                    <a:pt x="2446" y="950"/>
                    <a:pt x="2381" y="791"/>
                  </a:cubicBezTo>
                  <a:cubicBezTo>
                    <a:pt x="2319" y="637"/>
                    <a:pt x="2230" y="499"/>
                    <a:pt x="2117" y="380"/>
                  </a:cubicBezTo>
                  <a:cubicBezTo>
                    <a:pt x="2003" y="261"/>
                    <a:pt x="1870" y="168"/>
                    <a:pt x="1723" y="102"/>
                  </a:cubicBezTo>
                  <a:cubicBezTo>
                    <a:pt x="1569" y="35"/>
                    <a:pt x="1407" y="0"/>
                    <a:pt x="1239" y="0"/>
                  </a:cubicBezTo>
                  <a:cubicBezTo>
                    <a:pt x="1071" y="0"/>
                    <a:pt x="908" y="35"/>
                    <a:pt x="755" y="102"/>
                  </a:cubicBezTo>
                  <a:cubicBezTo>
                    <a:pt x="607" y="168"/>
                    <a:pt x="475" y="261"/>
                    <a:pt x="361" y="380"/>
                  </a:cubicBezTo>
                  <a:cubicBezTo>
                    <a:pt x="248" y="499"/>
                    <a:pt x="159" y="637"/>
                    <a:pt x="96" y="791"/>
                  </a:cubicBezTo>
                  <a:cubicBezTo>
                    <a:pt x="32" y="950"/>
                    <a:pt x="0" y="1119"/>
                    <a:pt x="0" y="1292"/>
                  </a:cubicBezTo>
                  <a:cubicBezTo>
                    <a:pt x="0" y="1466"/>
                    <a:pt x="32" y="1635"/>
                    <a:pt x="96" y="1794"/>
                  </a:cubicBezTo>
                  <a:cubicBezTo>
                    <a:pt x="159" y="1948"/>
                    <a:pt x="248" y="2086"/>
                    <a:pt x="361" y="2205"/>
                  </a:cubicBezTo>
                  <a:cubicBezTo>
                    <a:pt x="475" y="2324"/>
                    <a:pt x="607" y="2417"/>
                    <a:pt x="755" y="2483"/>
                  </a:cubicBezTo>
                  <a:cubicBezTo>
                    <a:pt x="908" y="2550"/>
                    <a:pt x="1071" y="2585"/>
                    <a:pt x="1239" y="2585"/>
                  </a:cubicBezTo>
                  <a:cubicBezTo>
                    <a:pt x="1407" y="2585"/>
                    <a:pt x="1569" y="2550"/>
                    <a:pt x="1723" y="2483"/>
                  </a:cubicBezTo>
                  <a:cubicBezTo>
                    <a:pt x="1845" y="2428"/>
                    <a:pt x="1958" y="2355"/>
                    <a:pt x="2057" y="2263"/>
                  </a:cubicBezTo>
                  <a:cubicBezTo>
                    <a:pt x="2694" y="2828"/>
                    <a:pt x="2694" y="2828"/>
                    <a:pt x="2694" y="2828"/>
                  </a:cubicBezTo>
                  <a:cubicBezTo>
                    <a:pt x="2712" y="2844"/>
                    <a:pt x="2736" y="2853"/>
                    <a:pt x="2760" y="2853"/>
                  </a:cubicBezTo>
                  <a:cubicBezTo>
                    <a:pt x="2800" y="2853"/>
                    <a:pt x="2837" y="2828"/>
                    <a:pt x="2852" y="2790"/>
                  </a:cubicBezTo>
                  <a:cubicBezTo>
                    <a:pt x="2866" y="2752"/>
                    <a:pt x="2855" y="2708"/>
                    <a:pt x="2825" y="2681"/>
                  </a:cubicBezTo>
                  <a:close/>
                  <a:moveTo>
                    <a:pt x="1239" y="2388"/>
                  </a:moveTo>
                  <a:cubicBezTo>
                    <a:pt x="664" y="2388"/>
                    <a:pt x="196" y="1897"/>
                    <a:pt x="196" y="1292"/>
                  </a:cubicBezTo>
                  <a:cubicBezTo>
                    <a:pt x="196" y="688"/>
                    <a:pt x="664" y="197"/>
                    <a:pt x="1239" y="197"/>
                  </a:cubicBezTo>
                  <a:cubicBezTo>
                    <a:pt x="1814" y="197"/>
                    <a:pt x="2282" y="688"/>
                    <a:pt x="2282" y="1292"/>
                  </a:cubicBezTo>
                  <a:cubicBezTo>
                    <a:pt x="2282" y="1897"/>
                    <a:pt x="1814" y="2388"/>
                    <a:pt x="1239" y="2388"/>
                  </a:cubicBezTo>
                  <a:close/>
                  <a:moveTo>
                    <a:pt x="1239" y="2388"/>
                  </a:moveTo>
                  <a:cubicBezTo>
                    <a:pt x="1239" y="2388"/>
                    <a:pt x="1239" y="2388"/>
                    <a:pt x="1239" y="2388"/>
                  </a:cubicBezTo>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grpSp>
      <p:grpSp>
        <p:nvGrpSpPr>
          <p:cNvPr id="22" name="组合 21"/>
          <p:cNvGrpSpPr/>
          <p:nvPr userDrawn="1"/>
        </p:nvGrpSpPr>
        <p:grpSpPr>
          <a:xfrm>
            <a:off x="1826968" y="403860"/>
            <a:ext cx="345440" cy="345440"/>
            <a:chOff x="7479755" y="3276071"/>
            <a:chExt cx="946045" cy="946045"/>
          </a:xfrm>
        </p:grpSpPr>
        <p:sp>
          <p:nvSpPr>
            <p:cNvPr id="23" name="椭圆 22"/>
            <p:cNvSpPr/>
            <p:nvPr/>
          </p:nvSpPr>
          <p:spPr>
            <a:xfrm>
              <a:off x="7479755" y="3276071"/>
              <a:ext cx="946045" cy="94604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a:solidFill>
                  <a:prstClr val="white"/>
                </a:solidFill>
                <a:latin typeface="等线" panose="02010600030101010101" charset="-122"/>
                <a:ea typeface="等线" panose="02010600030101010101" charset="-122"/>
              </a:endParaRPr>
            </a:p>
          </p:txBody>
        </p:sp>
        <p:sp>
          <p:nvSpPr>
            <p:cNvPr id="24" name="Freeform 22"/>
            <p:cNvSpPr>
              <a:spLocks noEditPoints="1"/>
            </p:cNvSpPr>
            <p:nvPr/>
          </p:nvSpPr>
          <p:spPr bwMode="auto">
            <a:xfrm>
              <a:off x="7708262" y="3518611"/>
              <a:ext cx="475295" cy="458268"/>
            </a:xfrm>
            <a:custGeom>
              <a:avLst/>
              <a:gdLst>
                <a:gd name="T0" fmla="*/ 349 w 2960"/>
                <a:gd name="T1" fmla="*/ 1602 h 2850"/>
                <a:gd name="T2" fmla="*/ 1012 w 2960"/>
                <a:gd name="T3" fmla="*/ 1876 h 2850"/>
                <a:gd name="T4" fmla="*/ 1012 w 2960"/>
                <a:gd name="T5" fmla="*/ 1876 h 2850"/>
                <a:gd name="T6" fmla="*/ 1369 w 2960"/>
                <a:gd name="T7" fmla="*/ 1806 h 2850"/>
                <a:gd name="T8" fmla="*/ 2307 w 2960"/>
                <a:gd name="T9" fmla="*/ 2744 h 2850"/>
                <a:gd name="T10" fmla="*/ 2563 w 2960"/>
                <a:gd name="T11" fmla="*/ 2850 h 2850"/>
                <a:gd name="T12" fmla="*/ 2819 w 2960"/>
                <a:gd name="T13" fmla="*/ 2744 h 2850"/>
                <a:gd name="T14" fmla="*/ 2819 w 2960"/>
                <a:gd name="T15" fmla="*/ 2233 h 2850"/>
                <a:gd name="T16" fmla="*/ 1880 w 2960"/>
                <a:gd name="T17" fmla="*/ 1295 h 2850"/>
                <a:gd name="T18" fmla="*/ 1676 w 2960"/>
                <a:gd name="T19" fmla="*/ 275 h 2850"/>
                <a:gd name="T20" fmla="*/ 1013 w 2960"/>
                <a:gd name="T21" fmla="*/ 0 h 2850"/>
                <a:gd name="T22" fmla="*/ 654 w 2960"/>
                <a:gd name="T23" fmla="*/ 71 h 2850"/>
                <a:gd name="T24" fmla="*/ 555 w 2960"/>
                <a:gd name="T25" fmla="*/ 112 h 2850"/>
                <a:gd name="T26" fmla="*/ 1006 w 2960"/>
                <a:gd name="T27" fmla="*/ 563 h 2850"/>
                <a:gd name="T28" fmla="*/ 1082 w 2960"/>
                <a:gd name="T29" fmla="*/ 747 h 2850"/>
                <a:gd name="T30" fmla="*/ 1006 w 2960"/>
                <a:gd name="T31" fmla="*/ 931 h 2850"/>
                <a:gd name="T32" fmla="*/ 821 w 2960"/>
                <a:gd name="T33" fmla="*/ 1008 h 2850"/>
                <a:gd name="T34" fmla="*/ 637 w 2960"/>
                <a:gd name="T35" fmla="*/ 931 h 2850"/>
                <a:gd name="T36" fmla="*/ 262 w 2960"/>
                <a:gd name="T37" fmla="*/ 557 h 2850"/>
                <a:gd name="T38" fmla="*/ 186 w 2960"/>
                <a:gd name="T39" fmla="*/ 481 h 2850"/>
                <a:gd name="T40" fmla="*/ 145 w 2960"/>
                <a:gd name="T41" fmla="*/ 580 h 2850"/>
                <a:gd name="T42" fmla="*/ 349 w 2960"/>
                <a:gd name="T43" fmla="*/ 1602 h 2850"/>
                <a:gd name="T44" fmla="*/ 242 w 2960"/>
                <a:gd name="T45" fmla="*/ 740 h 2850"/>
                <a:gd name="T46" fmla="*/ 535 w 2960"/>
                <a:gd name="T47" fmla="*/ 1033 h 2850"/>
                <a:gd name="T48" fmla="*/ 821 w 2960"/>
                <a:gd name="T49" fmla="*/ 1151 h 2850"/>
                <a:gd name="T50" fmla="*/ 1107 w 2960"/>
                <a:gd name="T51" fmla="*/ 1033 h 2850"/>
                <a:gd name="T52" fmla="*/ 1226 w 2960"/>
                <a:gd name="T53" fmla="*/ 747 h 2850"/>
                <a:gd name="T54" fmla="*/ 1107 w 2960"/>
                <a:gd name="T55" fmla="*/ 461 h 2850"/>
                <a:gd name="T56" fmla="*/ 814 w 2960"/>
                <a:gd name="T57" fmla="*/ 168 h 2850"/>
                <a:gd name="T58" fmla="*/ 1013 w 2960"/>
                <a:gd name="T59" fmla="*/ 143 h 2850"/>
                <a:gd name="T60" fmla="*/ 1574 w 2960"/>
                <a:gd name="T61" fmla="*/ 376 h 2850"/>
                <a:gd name="T62" fmla="*/ 1730 w 2960"/>
                <a:gd name="T63" fmla="*/ 1280 h 2850"/>
                <a:gd name="T64" fmla="*/ 1708 w 2960"/>
                <a:gd name="T65" fmla="*/ 1326 h 2850"/>
                <a:gd name="T66" fmla="*/ 2717 w 2960"/>
                <a:gd name="T67" fmla="*/ 2335 h 2850"/>
                <a:gd name="T68" fmla="*/ 2717 w 2960"/>
                <a:gd name="T69" fmla="*/ 2643 h 2850"/>
                <a:gd name="T70" fmla="*/ 2563 w 2960"/>
                <a:gd name="T71" fmla="*/ 2707 h 2850"/>
                <a:gd name="T72" fmla="*/ 2409 w 2960"/>
                <a:gd name="T73" fmla="*/ 2643 h 2850"/>
                <a:gd name="T74" fmla="*/ 1400 w 2960"/>
                <a:gd name="T75" fmla="*/ 1634 h 2850"/>
                <a:gd name="T76" fmla="*/ 1354 w 2960"/>
                <a:gd name="T77" fmla="*/ 1656 h 2850"/>
                <a:gd name="T78" fmla="*/ 1012 w 2960"/>
                <a:gd name="T79" fmla="*/ 1733 h 2850"/>
                <a:gd name="T80" fmla="*/ 450 w 2960"/>
                <a:gd name="T81" fmla="*/ 1500 h 2850"/>
                <a:gd name="T82" fmla="*/ 242 w 2960"/>
                <a:gd name="T83" fmla="*/ 740 h 2850"/>
                <a:gd name="T84" fmla="*/ 242 w 2960"/>
                <a:gd name="T85" fmla="*/ 740 h 2850"/>
                <a:gd name="T86" fmla="*/ 242 w 2960"/>
                <a:gd name="T87" fmla="*/ 740 h 2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0" h="2850">
                  <a:moveTo>
                    <a:pt x="349" y="1602"/>
                  </a:moveTo>
                  <a:cubicBezTo>
                    <a:pt x="526" y="1779"/>
                    <a:pt x="762" y="1876"/>
                    <a:pt x="1012" y="1876"/>
                  </a:cubicBezTo>
                  <a:cubicBezTo>
                    <a:pt x="1012" y="1876"/>
                    <a:pt x="1012" y="1876"/>
                    <a:pt x="1012" y="1876"/>
                  </a:cubicBezTo>
                  <a:cubicBezTo>
                    <a:pt x="1135" y="1876"/>
                    <a:pt x="1256" y="1852"/>
                    <a:pt x="1369" y="1806"/>
                  </a:cubicBezTo>
                  <a:cubicBezTo>
                    <a:pt x="2307" y="2744"/>
                    <a:pt x="2307" y="2744"/>
                    <a:pt x="2307" y="2744"/>
                  </a:cubicBezTo>
                  <a:cubicBezTo>
                    <a:pt x="2376" y="2813"/>
                    <a:pt x="2466" y="2850"/>
                    <a:pt x="2563" y="2850"/>
                  </a:cubicBezTo>
                  <a:cubicBezTo>
                    <a:pt x="2660" y="2850"/>
                    <a:pt x="2750" y="2813"/>
                    <a:pt x="2819" y="2744"/>
                  </a:cubicBezTo>
                  <a:cubicBezTo>
                    <a:pt x="2960" y="2603"/>
                    <a:pt x="2960" y="2374"/>
                    <a:pt x="2819" y="2233"/>
                  </a:cubicBezTo>
                  <a:cubicBezTo>
                    <a:pt x="1880" y="1295"/>
                    <a:pt x="1880" y="1295"/>
                    <a:pt x="1880" y="1295"/>
                  </a:cubicBezTo>
                  <a:cubicBezTo>
                    <a:pt x="2023" y="947"/>
                    <a:pt x="1944" y="543"/>
                    <a:pt x="1676" y="275"/>
                  </a:cubicBezTo>
                  <a:cubicBezTo>
                    <a:pt x="1499" y="97"/>
                    <a:pt x="1263" y="0"/>
                    <a:pt x="1013" y="0"/>
                  </a:cubicBezTo>
                  <a:cubicBezTo>
                    <a:pt x="890" y="0"/>
                    <a:pt x="768" y="24"/>
                    <a:pt x="654" y="71"/>
                  </a:cubicBezTo>
                  <a:cubicBezTo>
                    <a:pt x="555" y="112"/>
                    <a:pt x="555" y="112"/>
                    <a:pt x="555" y="112"/>
                  </a:cubicBezTo>
                  <a:cubicBezTo>
                    <a:pt x="1006" y="563"/>
                    <a:pt x="1006" y="563"/>
                    <a:pt x="1006" y="563"/>
                  </a:cubicBezTo>
                  <a:cubicBezTo>
                    <a:pt x="1055" y="611"/>
                    <a:pt x="1082" y="678"/>
                    <a:pt x="1082" y="747"/>
                  </a:cubicBezTo>
                  <a:cubicBezTo>
                    <a:pt x="1082" y="817"/>
                    <a:pt x="1055" y="882"/>
                    <a:pt x="1006" y="931"/>
                  </a:cubicBezTo>
                  <a:cubicBezTo>
                    <a:pt x="957" y="981"/>
                    <a:pt x="891" y="1008"/>
                    <a:pt x="821" y="1008"/>
                  </a:cubicBezTo>
                  <a:cubicBezTo>
                    <a:pt x="752" y="1008"/>
                    <a:pt x="686" y="981"/>
                    <a:pt x="637" y="931"/>
                  </a:cubicBezTo>
                  <a:cubicBezTo>
                    <a:pt x="262" y="557"/>
                    <a:pt x="262" y="557"/>
                    <a:pt x="262" y="557"/>
                  </a:cubicBezTo>
                  <a:cubicBezTo>
                    <a:pt x="186" y="481"/>
                    <a:pt x="186" y="481"/>
                    <a:pt x="186" y="481"/>
                  </a:cubicBezTo>
                  <a:cubicBezTo>
                    <a:pt x="145" y="580"/>
                    <a:pt x="145" y="580"/>
                    <a:pt x="145" y="580"/>
                  </a:cubicBezTo>
                  <a:cubicBezTo>
                    <a:pt x="0" y="932"/>
                    <a:pt x="80" y="1333"/>
                    <a:pt x="349" y="1602"/>
                  </a:cubicBezTo>
                  <a:close/>
                  <a:moveTo>
                    <a:pt x="242" y="740"/>
                  </a:moveTo>
                  <a:cubicBezTo>
                    <a:pt x="535" y="1033"/>
                    <a:pt x="535" y="1033"/>
                    <a:pt x="535" y="1033"/>
                  </a:cubicBezTo>
                  <a:cubicBezTo>
                    <a:pt x="612" y="1109"/>
                    <a:pt x="713" y="1151"/>
                    <a:pt x="821" y="1151"/>
                  </a:cubicBezTo>
                  <a:cubicBezTo>
                    <a:pt x="929" y="1151"/>
                    <a:pt x="1031" y="1109"/>
                    <a:pt x="1107" y="1033"/>
                  </a:cubicBezTo>
                  <a:cubicBezTo>
                    <a:pt x="1184" y="957"/>
                    <a:pt x="1226" y="855"/>
                    <a:pt x="1226" y="747"/>
                  </a:cubicBezTo>
                  <a:cubicBezTo>
                    <a:pt x="1226" y="639"/>
                    <a:pt x="1184" y="537"/>
                    <a:pt x="1107" y="461"/>
                  </a:cubicBezTo>
                  <a:cubicBezTo>
                    <a:pt x="814" y="168"/>
                    <a:pt x="814" y="168"/>
                    <a:pt x="814" y="168"/>
                  </a:cubicBezTo>
                  <a:cubicBezTo>
                    <a:pt x="879" y="152"/>
                    <a:pt x="946" y="143"/>
                    <a:pt x="1013" y="143"/>
                  </a:cubicBezTo>
                  <a:cubicBezTo>
                    <a:pt x="1225" y="143"/>
                    <a:pt x="1424" y="226"/>
                    <a:pt x="1574" y="376"/>
                  </a:cubicBezTo>
                  <a:cubicBezTo>
                    <a:pt x="1812" y="613"/>
                    <a:pt x="1874" y="977"/>
                    <a:pt x="1730" y="1280"/>
                  </a:cubicBezTo>
                  <a:cubicBezTo>
                    <a:pt x="1708" y="1326"/>
                    <a:pt x="1708" y="1326"/>
                    <a:pt x="1708" y="1326"/>
                  </a:cubicBezTo>
                  <a:cubicBezTo>
                    <a:pt x="2717" y="2335"/>
                    <a:pt x="2717" y="2335"/>
                    <a:pt x="2717" y="2335"/>
                  </a:cubicBezTo>
                  <a:cubicBezTo>
                    <a:pt x="2802" y="2420"/>
                    <a:pt x="2802" y="2558"/>
                    <a:pt x="2717" y="2643"/>
                  </a:cubicBezTo>
                  <a:cubicBezTo>
                    <a:pt x="2676" y="2684"/>
                    <a:pt x="2621" y="2707"/>
                    <a:pt x="2563" y="2707"/>
                  </a:cubicBezTo>
                  <a:cubicBezTo>
                    <a:pt x="2505" y="2707"/>
                    <a:pt x="2450" y="2684"/>
                    <a:pt x="2409" y="2643"/>
                  </a:cubicBezTo>
                  <a:cubicBezTo>
                    <a:pt x="1400" y="1634"/>
                    <a:pt x="1400" y="1634"/>
                    <a:pt x="1400" y="1634"/>
                  </a:cubicBezTo>
                  <a:cubicBezTo>
                    <a:pt x="1354" y="1656"/>
                    <a:pt x="1354" y="1656"/>
                    <a:pt x="1354" y="1656"/>
                  </a:cubicBezTo>
                  <a:cubicBezTo>
                    <a:pt x="1248" y="1706"/>
                    <a:pt x="1130" y="1733"/>
                    <a:pt x="1012" y="1733"/>
                  </a:cubicBezTo>
                  <a:cubicBezTo>
                    <a:pt x="800" y="1733"/>
                    <a:pt x="600" y="1650"/>
                    <a:pt x="450" y="1500"/>
                  </a:cubicBezTo>
                  <a:cubicBezTo>
                    <a:pt x="249" y="1299"/>
                    <a:pt x="173" y="1010"/>
                    <a:pt x="242" y="740"/>
                  </a:cubicBezTo>
                  <a:close/>
                  <a:moveTo>
                    <a:pt x="242" y="740"/>
                  </a:moveTo>
                  <a:cubicBezTo>
                    <a:pt x="242" y="740"/>
                    <a:pt x="242" y="740"/>
                    <a:pt x="242" y="740"/>
                  </a:cubicBezTo>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grpSp>
      <p:grpSp>
        <p:nvGrpSpPr>
          <p:cNvPr id="25" name="组合 24"/>
          <p:cNvGrpSpPr/>
          <p:nvPr userDrawn="1"/>
        </p:nvGrpSpPr>
        <p:grpSpPr>
          <a:xfrm>
            <a:off x="2260591" y="403860"/>
            <a:ext cx="345440" cy="345440"/>
            <a:chOff x="9364570" y="3276071"/>
            <a:chExt cx="946045" cy="946045"/>
          </a:xfrm>
        </p:grpSpPr>
        <p:sp>
          <p:nvSpPr>
            <p:cNvPr id="26" name="椭圆 25"/>
            <p:cNvSpPr/>
            <p:nvPr/>
          </p:nvSpPr>
          <p:spPr>
            <a:xfrm>
              <a:off x="9364570" y="3276071"/>
              <a:ext cx="946045" cy="94604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a:solidFill>
                  <a:prstClr val="white"/>
                </a:solidFill>
                <a:latin typeface="等线" panose="02010600030101010101" charset="-122"/>
                <a:ea typeface="等线" panose="02010600030101010101" charset="-122"/>
              </a:endParaRPr>
            </a:p>
          </p:txBody>
        </p:sp>
        <p:grpSp>
          <p:nvGrpSpPr>
            <p:cNvPr id="27" name="组合 26"/>
            <p:cNvGrpSpPr/>
            <p:nvPr/>
          </p:nvGrpSpPr>
          <p:grpSpPr>
            <a:xfrm>
              <a:off x="9661973" y="3482268"/>
              <a:ext cx="368083" cy="528098"/>
              <a:chOff x="2017713" y="6523038"/>
              <a:chExt cx="1179512" cy="1692275"/>
            </a:xfrm>
            <a:solidFill>
              <a:schemeClr val="bg1"/>
            </a:solidFill>
          </p:grpSpPr>
          <p:sp>
            <p:nvSpPr>
              <p:cNvPr id="28" name="Freeform 26"/>
              <p:cNvSpPr/>
              <p:nvPr/>
            </p:nvSpPr>
            <p:spPr bwMode="auto">
              <a:xfrm>
                <a:off x="2017713" y="7580313"/>
                <a:ext cx="1179512" cy="635000"/>
              </a:xfrm>
              <a:custGeom>
                <a:avLst/>
                <a:gdLst>
                  <a:gd name="T0" fmla="*/ 43 w 2239"/>
                  <a:gd name="T1" fmla="*/ 182 h 1206"/>
                  <a:gd name="T2" fmla="*/ 1001 w 2239"/>
                  <a:gd name="T3" fmla="*/ 624 h 1206"/>
                  <a:gd name="T4" fmla="*/ 1001 w 2239"/>
                  <a:gd name="T5" fmla="*/ 1004 h 1206"/>
                  <a:gd name="T6" fmla="*/ 744 w 2239"/>
                  <a:gd name="T7" fmla="*/ 1004 h 1206"/>
                  <a:gd name="T8" fmla="*/ 740 w 2239"/>
                  <a:gd name="T9" fmla="*/ 1003 h 1206"/>
                  <a:gd name="T10" fmla="*/ 644 w 2239"/>
                  <a:gd name="T11" fmla="*/ 1107 h 1206"/>
                  <a:gd name="T12" fmla="*/ 748 w 2239"/>
                  <a:gd name="T13" fmla="*/ 1203 h 1206"/>
                  <a:gd name="T14" fmla="*/ 751 w 2239"/>
                  <a:gd name="T15" fmla="*/ 1203 h 1206"/>
                  <a:gd name="T16" fmla="*/ 1439 w 2239"/>
                  <a:gd name="T17" fmla="*/ 1203 h 1206"/>
                  <a:gd name="T18" fmla="*/ 1443 w 2239"/>
                  <a:gd name="T19" fmla="*/ 1203 h 1206"/>
                  <a:gd name="T20" fmla="*/ 1530 w 2239"/>
                  <a:gd name="T21" fmla="*/ 1150 h 1206"/>
                  <a:gd name="T22" fmla="*/ 1525 w 2239"/>
                  <a:gd name="T23" fmla="*/ 1049 h 1206"/>
                  <a:gd name="T24" fmla="*/ 1435 w 2239"/>
                  <a:gd name="T25" fmla="*/ 1003 h 1206"/>
                  <a:gd name="T26" fmla="*/ 1432 w 2239"/>
                  <a:gd name="T27" fmla="*/ 1004 h 1206"/>
                  <a:gd name="T28" fmla="*/ 1199 w 2239"/>
                  <a:gd name="T29" fmla="*/ 1004 h 1206"/>
                  <a:gd name="T30" fmla="*/ 1199 w 2239"/>
                  <a:gd name="T31" fmla="*/ 625 h 1206"/>
                  <a:gd name="T32" fmla="*/ 2200 w 2239"/>
                  <a:gd name="T33" fmla="*/ 173 h 1206"/>
                  <a:gd name="T34" fmla="*/ 2222 w 2239"/>
                  <a:gd name="T35" fmla="*/ 62 h 1206"/>
                  <a:gd name="T36" fmla="*/ 2126 w 2239"/>
                  <a:gd name="T37" fmla="*/ 2 h 1206"/>
                  <a:gd name="T38" fmla="*/ 2056 w 2239"/>
                  <a:gd name="T39" fmla="*/ 36 h 1206"/>
                  <a:gd name="T40" fmla="*/ 1117 w 2239"/>
                  <a:gd name="T41" fmla="*/ 431 h 1206"/>
                  <a:gd name="T42" fmla="*/ 172 w 2239"/>
                  <a:gd name="T43" fmla="*/ 31 h 1206"/>
                  <a:gd name="T44" fmla="*/ 171 w 2239"/>
                  <a:gd name="T45" fmla="*/ 32 h 1206"/>
                  <a:gd name="T46" fmla="*/ 97 w 2239"/>
                  <a:gd name="T47" fmla="*/ 3 h 1206"/>
                  <a:gd name="T48" fmla="*/ 27 w 2239"/>
                  <a:gd name="T49" fmla="*/ 35 h 1206"/>
                  <a:gd name="T50" fmla="*/ 1 w 2239"/>
                  <a:gd name="T51" fmla="*/ 107 h 1206"/>
                  <a:gd name="T52" fmla="*/ 43 w 2239"/>
                  <a:gd name="T53" fmla="*/ 18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9" h="1206">
                    <a:moveTo>
                      <a:pt x="43" y="182"/>
                    </a:moveTo>
                    <a:cubicBezTo>
                      <a:pt x="298" y="440"/>
                      <a:pt x="638" y="597"/>
                      <a:pt x="1001" y="624"/>
                    </a:cubicBezTo>
                    <a:cubicBezTo>
                      <a:pt x="1001" y="1004"/>
                      <a:pt x="1001" y="1004"/>
                      <a:pt x="1001" y="1004"/>
                    </a:cubicBezTo>
                    <a:cubicBezTo>
                      <a:pt x="744" y="1004"/>
                      <a:pt x="744" y="1004"/>
                      <a:pt x="744" y="1004"/>
                    </a:cubicBezTo>
                    <a:cubicBezTo>
                      <a:pt x="743" y="1004"/>
                      <a:pt x="742" y="1003"/>
                      <a:pt x="740" y="1003"/>
                    </a:cubicBezTo>
                    <a:cubicBezTo>
                      <a:pt x="685" y="1006"/>
                      <a:pt x="642" y="1052"/>
                      <a:pt x="644" y="1107"/>
                    </a:cubicBezTo>
                    <a:cubicBezTo>
                      <a:pt x="646" y="1163"/>
                      <a:pt x="693" y="1206"/>
                      <a:pt x="748" y="1203"/>
                    </a:cubicBezTo>
                    <a:cubicBezTo>
                      <a:pt x="749" y="1203"/>
                      <a:pt x="750" y="1203"/>
                      <a:pt x="751" y="1203"/>
                    </a:cubicBezTo>
                    <a:cubicBezTo>
                      <a:pt x="1439" y="1203"/>
                      <a:pt x="1439" y="1203"/>
                      <a:pt x="1439" y="1203"/>
                    </a:cubicBezTo>
                    <a:cubicBezTo>
                      <a:pt x="1441" y="1203"/>
                      <a:pt x="1442" y="1203"/>
                      <a:pt x="1443" y="1203"/>
                    </a:cubicBezTo>
                    <a:cubicBezTo>
                      <a:pt x="1480" y="1202"/>
                      <a:pt x="1513" y="1182"/>
                      <a:pt x="1530" y="1150"/>
                    </a:cubicBezTo>
                    <a:cubicBezTo>
                      <a:pt x="1547" y="1118"/>
                      <a:pt x="1545" y="1080"/>
                      <a:pt x="1525" y="1049"/>
                    </a:cubicBezTo>
                    <a:cubicBezTo>
                      <a:pt x="1506" y="1019"/>
                      <a:pt x="1471" y="1001"/>
                      <a:pt x="1435" y="1003"/>
                    </a:cubicBezTo>
                    <a:cubicBezTo>
                      <a:pt x="1434" y="1003"/>
                      <a:pt x="1433" y="1004"/>
                      <a:pt x="1432" y="1004"/>
                    </a:cubicBezTo>
                    <a:cubicBezTo>
                      <a:pt x="1199" y="1004"/>
                      <a:pt x="1199" y="1004"/>
                      <a:pt x="1199" y="1004"/>
                    </a:cubicBezTo>
                    <a:cubicBezTo>
                      <a:pt x="1199" y="625"/>
                      <a:pt x="1199" y="625"/>
                      <a:pt x="1199" y="625"/>
                    </a:cubicBezTo>
                    <a:cubicBezTo>
                      <a:pt x="1579" y="605"/>
                      <a:pt x="1932" y="447"/>
                      <a:pt x="2200" y="173"/>
                    </a:cubicBezTo>
                    <a:cubicBezTo>
                      <a:pt x="2230" y="144"/>
                      <a:pt x="2239" y="100"/>
                      <a:pt x="2222" y="62"/>
                    </a:cubicBezTo>
                    <a:cubicBezTo>
                      <a:pt x="2206" y="24"/>
                      <a:pt x="2168" y="0"/>
                      <a:pt x="2126" y="2"/>
                    </a:cubicBezTo>
                    <a:cubicBezTo>
                      <a:pt x="2099" y="4"/>
                      <a:pt x="2074" y="16"/>
                      <a:pt x="2056" y="36"/>
                    </a:cubicBezTo>
                    <a:cubicBezTo>
                      <a:pt x="1809" y="290"/>
                      <a:pt x="1470" y="432"/>
                      <a:pt x="1117" y="431"/>
                    </a:cubicBezTo>
                    <a:cubicBezTo>
                      <a:pt x="760" y="432"/>
                      <a:pt x="419" y="288"/>
                      <a:pt x="172" y="31"/>
                    </a:cubicBezTo>
                    <a:cubicBezTo>
                      <a:pt x="171" y="32"/>
                      <a:pt x="171" y="32"/>
                      <a:pt x="171" y="32"/>
                    </a:cubicBezTo>
                    <a:cubicBezTo>
                      <a:pt x="152" y="12"/>
                      <a:pt x="125" y="1"/>
                      <a:pt x="97" y="3"/>
                    </a:cubicBezTo>
                    <a:cubicBezTo>
                      <a:pt x="70" y="4"/>
                      <a:pt x="45" y="15"/>
                      <a:pt x="27" y="35"/>
                    </a:cubicBezTo>
                    <a:cubicBezTo>
                      <a:pt x="9" y="54"/>
                      <a:pt x="0" y="80"/>
                      <a:pt x="1" y="107"/>
                    </a:cubicBezTo>
                    <a:cubicBezTo>
                      <a:pt x="3" y="137"/>
                      <a:pt x="18" y="165"/>
                      <a:pt x="43" y="18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29" name="Freeform 27"/>
              <p:cNvSpPr>
                <a:spLocks noEditPoints="1"/>
              </p:cNvSpPr>
              <p:nvPr/>
            </p:nvSpPr>
            <p:spPr bwMode="auto">
              <a:xfrm>
                <a:off x="2197100" y="6523038"/>
                <a:ext cx="792162" cy="1182687"/>
              </a:xfrm>
              <a:custGeom>
                <a:avLst/>
                <a:gdLst>
                  <a:gd name="T0" fmla="*/ 198 w 1502"/>
                  <a:gd name="T1" fmla="*/ 751 h 2241"/>
                  <a:gd name="T2" fmla="*/ 751 w 1502"/>
                  <a:gd name="T3" fmla="*/ 199 h 2241"/>
                  <a:gd name="T4" fmla="*/ 1303 w 1502"/>
                  <a:gd name="T5" fmla="*/ 751 h 2241"/>
                  <a:gd name="T6" fmla="*/ 1303 w 1502"/>
                  <a:gd name="T7" fmla="*/ 1490 h 2241"/>
                  <a:gd name="T8" fmla="*/ 751 w 1502"/>
                  <a:gd name="T9" fmla="*/ 2042 h 2241"/>
                  <a:gd name="T10" fmla="*/ 198 w 1502"/>
                  <a:gd name="T11" fmla="*/ 1490 h 2241"/>
                  <a:gd name="T12" fmla="*/ 198 w 1502"/>
                  <a:gd name="T13" fmla="*/ 751 h 2241"/>
                  <a:gd name="T14" fmla="*/ 751 w 1502"/>
                  <a:gd name="T15" fmla="*/ 2241 h 2241"/>
                  <a:gd name="T16" fmla="*/ 1502 w 1502"/>
                  <a:gd name="T17" fmla="*/ 1490 h 2241"/>
                  <a:gd name="T18" fmla="*/ 1502 w 1502"/>
                  <a:gd name="T19" fmla="*/ 751 h 2241"/>
                  <a:gd name="T20" fmla="*/ 751 w 1502"/>
                  <a:gd name="T21" fmla="*/ 0 h 2241"/>
                  <a:gd name="T22" fmla="*/ 0 w 1502"/>
                  <a:gd name="T23" fmla="*/ 751 h 2241"/>
                  <a:gd name="T24" fmla="*/ 0 w 1502"/>
                  <a:gd name="T25" fmla="*/ 1490 h 2241"/>
                  <a:gd name="T26" fmla="*/ 751 w 1502"/>
                  <a:gd name="T27" fmla="*/ 2241 h 2241"/>
                  <a:gd name="T28" fmla="*/ 751 w 1502"/>
                  <a:gd name="T29" fmla="*/ 2241 h 2241"/>
                  <a:gd name="T30" fmla="*/ 751 w 1502"/>
                  <a:gd name="T31" fmla="*/ 2241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2" h="2241">
                    <a:moveTo>
                      <a:pt x="198" y="751"/>
                    </a:moveTo>
                    <a:cubicBezTo>
                      <a:pt x="199" y="446"/>
                      <a:pt x="446" y="199"/>
                      <a:pt x="751" y="199"/>
                    </a:cubicBezTo>
                    <a:cubicBezTo>
                      <a:pt x="1056" y="199"/>
                      <a:pt x="1303" y="446"/>
                      <a:pt x="1303" y="751"/>
                    </a:cubicBezTo>
                    <a:cubicBezTo>
                      <a:pt x="1303" y="1490"/>
                      <a:pt x="1303" y="1490"/>
                      <a:pt x="1303" y="1490"/>
                    </a:cubicBezTo>
                    <a:cubicBezTo>
                      <a:pt x="1303" y="1795"/>
                      <a:pt x="1056" y="2042"/>
                      <a:pt x="751" y="2042"/>
                    </a:cubicBezTo>
                    <a:cubicBezTo>
                      <a:pt x="446" y="2042"/>
                      <a:pt x="199" y="1795"/>
                      <a:pt x="198" y="1490"/>
                    </a:cubicBezTo>
                    <a:lnTo>
                      <a:pt x="198" y="751"/>
                    </a:lnTo>
                    <a:close/>
                    <a:moveTo>
                      <a:pt x="751" y="2241"/>
                    </a:moveTo>
                    <a:cubicBezTo>
                      <a:pt x="1165" y="2241"/>
                      <a:pt x="1502" y="1904"/>
                      <a:pt x="1502" y="1490"/>
                    </a:cubicBezTo>
                    <a:cubicBezTo>
                      <a:pt x="1502" y="751"/>
                      <a:pt x="1502" y="751"/>
                      <a:pt x="1502" y="751"/>
                    </a:cubicBezTo>
                    <a:cubicBezTo>
                      <a:pt x="1502" y="337"/>
                      <a:pt x="1165" y="0"/>
                      <a:pt x="751" y="0"/>
                    </a:cubicBezTo>
                    <a:cubicBezTo>
                      <a:pt x="337" y="0"/>
                      <a:pt x="0" y="337"/>
                      <a:pt x="0" y="751"/>
                    </a:cubicBezTo>
                    <a:cubicBezTo>
                      <a:pt x="0" y="1490"/>
                      <a:pt x="0" y="1490"/>
                      <a:pt x="0" y="1490"/>
                    </a:cubicBezTo>
                    <a:cubicBezTo>
                      <a:pt x="0" y="1904"/>
                      <a:pt x="337" y="2241"/>
                      <a:pt x="751" y="2241"/>
                    </a:cubicBezTo>
                    <a:close/>
                    <a:moveTo>
                      <a:pt x="751" y="2241"/>
                    </a:moveTo>
                    <a:cubicBezTo>
                      <a:pt x="751" y="2241"/>
                      <a:pt x="751" y="2241"/>
                      <a:pt x="751" y="224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grpSp>
      </p:grpSp>
      <p:cxnSp>
        <p:nvCxnSpPr>
          <p:cNvPr id="30" name="直接连接符 29"/>
          <p:cNvCxnSpPr/>
          <p:nvPr userDrawn="1"/>
        </p:nvCxnSpPr>
        <p:spPr>
          <a:xfrm>
            <a:off x="513877" y="860425"/>
            <a:ext cx="1116424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10472142" y="391160"/>
            <a:ext cx="1313180" cy="430887"/>
          </a:xfrm>
          <a:prstGeom prst="rect">
            <a:avLst/>
          </a:prstGeom>
          <a:noFill/>
        </p:spPr>
        <p:txBody>
          <a:bodyPr wrap="none" rtlCol="0">
            <a:spAutoFit/>
          </a:bodyPr>
          <a:lstStyle/>
          <a:p>
            <a:pPr algn="r"/>
            <a:r>
              <a:rPr lang="zh-CN" altLang="en-US" sz="2200" b="1" dirty="0">
                <a:solidFill>
                  <a:schemeClr val="tx1">
                    <a:lumMod val="75000"/>
                    <a:lumOff val="25000"/>
                  </a:schemeClr>
                </a:solidFill>
                <a:latin typeface="+mj-ea"/>
                <a:ea typeface="+mj-ea"/>
              </a:rPr>
              <a:t>内页空白</a:t>
            </a:r>
            <a:endParaRPr lang="zh-CN" altLang="en-US" sz="2200" b="1" dirty="0">
              <a:solidFill>
                <a:schemeClr val="tx1">
                  <a:lumMod val="75000"/>
                  <a:lumOff val="25000"/>
                </a:schemeClr>
              </a:solidFill>
              <a:latin typeface="+mj-ea"/>
              <a:ea typeface="+mj-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101BA3-108F-480D-AFBC-BF0D9BC15CC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1105D-B285-4AB0-8B08-57957BCCB05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lumMod val="95000"/>
            <a:lumOff val="5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01BA3-108F-480D-AFBC-BF0D9BC15C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1105D-B285-4AB0-8B08-57957BCCB05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1422399" y="1299503"/>
            <a:ext cx="17613085" cy="1444704"/>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p:nvSpPr>
        <p:spPr>
          <a:xfrm>
            <a:off x="-3047999" y="1328532"/>
            <a:ext cx="17613085" cy="1444704"/>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4368800" y="3271190"/>
            <a:ext cx="3676650" cy="58477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761323" y="1202532"/>
            <a:ext cx="389278" cy="389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941974" y="1926000"/>
            <a:ext cx="6538402" cy="1091565"/>
          </a:xfrm>
          <a:prstGeom prst="rect">
            <a:avLst/>
          </a:prstGeom>
          <a:noFill/>
        </p:spPr>
        <p:txBody>
          <a:bodyPr wrap="square">
            <a:spAutoFit/>
          </a:bodyPr>
          <a:lstStyle/>
          <a:p>
            <a:pPr algn="ctr"/>
            <a:r>
              <a:rPr lang="en-US" altLang="zh-CN" sz="6500" b="1" dirty="0">
                <a:latin typeface="+mj-ea"/>
                <a:ea typeface="+mj-ea"/>
              </a:rPr>
              <a:t>Outfits</a:t>
            </a:r>
            <a:endParaRPr lang="zh-CN" altLang="en-US" sz="6500" b="1" dirty="0">
              <a:solidFill>
                <a:schemeClr val="accent1"/>
              </a:solidFill>
              <a:latin typeface="+mj-ea"/>
              <a:ea typeface="+mj-ea"/>
            </a:endParaRPr>
          </a:p>
        </p:txBody>
      </p:sp>
      <p:sp>
        <p:nvSpPr>
          <p:cNvPr id="24" name="矩形 23"/>
          <p:cNvSpPr/>
          <p:nvPr/>
        </p:nvSpPr>
        <p:spPr>
          <a:xfrm>
            <a:off x="6611347" y="4617442"/>
            <a:ext cx="1783080" cy="368300"/>
          </a:xfrm>
          <a:prstGeom prst="rect">
            <a:avLst/>
          </a:prstGeom>
        </p:spPr>
        <p:txBody>
          <a:bodyPr wrap="none">
            <a:spAutoFit/>
          </a:bodyPr>
          <a:lstStyle/>
          <a:p>
            <a:pPr algn="ctr" defTabSz="914400">
              <a:defRPr/>
            </a:pPr>
            <a:r>
              <a:rPr lang="zh-CN" altLang="en-US" dirty="0">
                <a:latin typeface="微软雅黑 Light" panose="020B0502040204020203" pitchFamily="34" charset="-122"/>
                <a:ea typeface="微软雅黑 Light" panose="020B0502040204020203" pitchFamily="34" charset="-122"/>
              </a:rPr>
              <a:t>汇报人：</a:t>
            </a:r>
            <a:r>
              <a:rPr lang="zh-CN" altLang="en-US" dirty="0">
                <a:latin typeface="微软雅黑 Light" panose="020B0502040204020203" pitchFamily="34" charset="-122"/>
                <a:ea typeface="微软雅黑 Light" panose="020B0502040204020203" pitchFamily="34" charset="-122"/>
              </a:rPr>
              <a:t>林沧海</a:t>
            </a:r>
            <a:endParaRPr lang="zh-CN" altLang="en-US" dirty="0">
              <a:latin typeface="微软雅黑 Light" panose="020B0502040204020203" pitchFamily="34" charset="-122"/>
              <a:ea typeface="微软雅黑 Light" panose="020B0502040204020203" pitchFamily="34" charset="-122"/>
            </a:endParaRPr>
          </a:p>
        </p:txBody>
      </p:sp>
      <p:sp>
        <p:nvSpPr>
          <p:cNvPr id="25" name="矩形 24"/>
          <p:cNvSpPr/>
          <p:nvPr/>
        </p:nvSpPr>
        <p:spPr>
          <a:xfrm>
            <a:off x="4025414" y="4617552"/>
            <a:ext cx="1939290" cy="368300"/>
          </a:xfrm>
          <a:prstGeom prst="rect">
            <a:avLst/>
          </a:prstGeom>
        </p:spPr>
        <p:txBody>
          <a:bodyPr wrap="none">
            <a:spAutoFit/>
          </a:bodyPr>
          <a:lstStyle/>
          <a:p>
            <a:pPr algn="ctr" defTabSz="914400">
              <a:defRPr/>
            </a:pPr>
            <a:r>
              <a:rPr lang="en-US" altLang="zh-CN" dirty="0">
                <a:latin typeface="微软雅黑 Light" panose="020B0502040204020203" pitchFamily="34" charset="-122"/>
                <a:ea typeface="微软雅黑 Light" panose="020B0502040204020203" pitchFamily="34" charset="-122"/>
              </a:rPr>
              <a:t>18</a:t>
            </a:r>
            <a:r>
              <a:rPr lang="zh-CN" altLang="en-US" dirty="0">
                <a:latin typeface="微软雅黑 Light" panose="020B0502040204020203" pitchFamily="34" charset="-122"/>
                <a:ea typeface="微软雅黑 Light" panose="020B0502040204020203" pitchFamily="34" charset="-122"/>
              </a:rPr>
              <a:t>级</a:t>
            </a:r>
            <a:r>
              <a:rPr lang="en-US" altLang="zh-CN" dirty="0">
                <a:latin typeface="微软雅黑 Light" panose="020B0502040204020203" pitchFamily="34" charset="-122"/>
                <a:ea typeface="微软雅黑 Light" panose="020B0502040204020203" pitchFamily="34" charset="-122"/>
              </a:rPr>
              <a:t>W</a:t>
            </a:r>
            <a:r>
              <a:rPr lang="zh-CN" altLang="en-US" dirty="0">
                <a:latin typeface="微软雅黑 Light" panose="020B0502040204020203" pitchFamily="34" charset="-122"/>
                <a:ea typeface="微软雅黑 Light" panose="020B0502040204020203" pitchFamily="34" charset="-122"/>
              </a:rPr>
              <a:t>班 </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第</a:t>
            </a:r>
            <a:r>
              <a:rPr lang="en-US" altLang="zh-CN" dirty="0">
                <a:latin typeface="微软雅黑 Light" panose="020B0502040204020203" pitchFamily="34" charset="-122"/>
                <a:ea typeface="微软雅黑 Light" panose="020B0502040204020203" pitchFamily="34" charset="-122"/>
              </a:rPr>
              <a:t>10</a:t>
            </a:r>
            <a:r>
              <a:rPr lang="zh-CN" altLang="en-US" dirty="0">
                <a:latin typeface="微软雅黑 Light" panose="020B0502040204020203" pitchFamily="34" charset="-122"/>
                <a:ea typeface="微软雅黑 Light" panose="020B0502040204020203" pitchFamily="34" charset="-122"/>
              </a:rPr>
              <a:t>组</a:t>
            </a:r>
            <a:endParaRPr lang="zh-CN" altLang="en-US" dirty="0">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2474366" y="3282761"/>
            <a:ext cx="7473618" cy="521970"/>
          </a:xfrm>
          <a:prstGeom prst="rect">
            <a:avLst/>
          </a:prstGeom>
          <a:noFill/>
        </p:spPr>
        <p:txBody>
          <a:bodyPr wrap="square">
            <a:spAutoFit/>
          </a:bodyPr>
          <a:lstStyle/>
          <a:p>
            <a:pPr algn="ctr"/>
            <a:r>
              <a:rPr lang="en-US" altLang="zh-CN" sz="2800" b="1" dirty="0">
                <a:solidFill>
                  <a:schemeClr val="bg1"/>
                </a:solidFill>
                <a:latin typeface="+mj-ea"/>
                <a:ea typeface="+mj-ea"/>
              </a:rPr>
              <a:t>Alpha</a:t>
            </a:r>
            <a:r>
              <a:rPr lang="zh-CN" altLang="en-US" sz="2800" b="1" dirty="0">
                <a:solidFill>
                  <a:schemeClr val="bg1"/>
                </a:solidFill>
                <a:latin typeface="+mj-ea"/>
                <a:ea typeface="+mj-ea"/>
              </a:rPr>
              <a:t>冲刺</a:t>
            </a:r>
            <a:r>
              <a:rPr lang="zh-CN" altLang="en-US" sz="2800" b="1" dirty="0">
                <a:solidFill>
                  <a:schemeClr val="bg1"/>
                </a:solidFill>
                <a:latin typeface="+mj-ea"/>
                <a:ea typeface="+mj-ea"/>
              </a:rPr>
              <a:t>答辩</a:t>
            </a:r>
            <a:endParaRPr lang="zh-CN" altLang="en-US" sz="2800" b="1" dirty="0">
              <a:solidFill>
                <a:schemeClr val="bg1"/>
              </a:solidFill>
              <a:latin typeface="+mj-ea"/>
              <a:ea typeface="+mj-ea"/>
            </a:endParaRPr>
          </a:p>
        </p:txBody>
      </p:sp>
      <p:sp>
        <p:nvSpPr>
          <p:cNvPr id="28" name="椭圆 27"/>
          <p:cNvSpPr/>
          <p:nvPr/>
        </p:nvSpPr>
        <p:spPr>
          <a:xfrm>
            <a:off x="4096015" y="3488287"/>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931709" y="3533096"/>
            <a:ext cx="80282" cy="802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153003" y="3478627"/>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8394833" y="3523436"/>
            <a:ext cx="80282" cy="802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871877" y="2044360"/>
            <a:ext cx="2976448" cy="2976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344523" y="817902"/>
            <a:ext cx="356620" cy="3566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646350" y="5476986"/>
            <a:ext cx="603363" cy="603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333151" y="3059454"/>
            <a:ext cx="452100" cy="4521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190637" y="1558131"/>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787379" y="1478302"/>
            <a:ext cx="153420" cy="1534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rot="2001767">
            <a:off x="9981916" y="4657886"/>
            <a:ext cx="979224" cy="985205"/>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rot="2001767">
            <a:off x="8342563" y="399356"/>
            <a:ext cx="471236" cy="474114"/>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4083578"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开发过程</a:t>
              </a:r>
              <a:endParaRPr lang="zh-CN" altLang="en-US" dirty="0">
                <a:solidFill>
                  <a:schemeClr val="tx1">
                    <a:alpha val="63000"/>
                  </a:schemeClr>
                </a:solidFill>
                <a:latin typeface="+mn-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buClrTx/>
                <a:buSzTx/>
                <a:buFontTx/>
              </a:pPr>
              <a:r>
                <a:rPr lang="zh-CN" altLang="en-US" b="1" dirty="0">
                  <a:solidFill>
                    <a:schemeClr val="accent1"/>
                  </a:solidFill>
                  <a:latin typeface="+mj-ea"/>
                  <a:ea typeface="+mj-ea"/>
                </a:rPr>
                <a:t>团队分工</a:t>
              </a:r>
              <a:endParaRPr lang="zh-CN" altLang="en-US" b="1" dirty="0">
                <a:solidFill>
                  <a:schemeClr val="accent1"/>
                </a:solidFill>
                <a:latin typeface="+mj-ea"/>
                <a:ea typeface="+mj-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自我总结</a:t>
              </a:r>
              <a:endParaRPr lang="zh-CN" altLang="en-US" dirty="0">
                <a:solidFill>
                  <a:schemeClr val="tx1">
                    <a:alpha val="63000"/>
                  </a:schemeClr>
                </a:solidFill>
                <a:latin typeface="+mn-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sp>
        <p:nvSpPr>
          <p:cNvPr id="6" name="Freeform 10"/>
          <p:cNvSpPr/>
          <p:nvPr/>
        </p:nvSpPr>
        <p:spPr bwMode="auto">
          <a:xfrm>
            <a:off x="3369942" y="2294852"/>
            <a:ext cx="5499100" cy="2405062"/>
          </a:xfrm>
          <a:custGeom>
            <a:avLst/>
            <a:gdLst>
              <a:gd name="T0" fmla="*/ 986 w 1842"/>
              <a:gd name="T1" fmla="*/ 337 h 805"/>
              <a:gd name="T2" fmla="*/ 1180 w 1842"/>
              <a:gd name="T3" fmla="*/ 143 h 805"/>
              <a:gd name="T4" fmla="*/ 1699 w 1842"/>
              <a:gd name="T5" fmla="*/ 143 h 805"/>
              <a:gd name="T6" fmla="*/ 1699 w 1842"/>
              <a:gd name="T7" fmla="*/ 143 h 805"/>
              <a:gd name="T8" fmla="*/ 1699 w 1842"/>
              <a:gd name="T9" fmla="*/ 662 h 805"/>
              <a:gd name="T10" fmla="*/ 1699 w 1842"/>
              <a:gd name="T11" fmla="*/ 662 h 805"/>
              <a:gd name="T12" fmla="*/ 1180 w 1842"/>
              <a:gd name="T13" fmla="*/ 662 h 805"/>
              <a:gd name="T14" fmla="*/ 921 w 1842"/>
              <a:gd name="T15" fmla="*/ 402 h 805"/>
              <a:gd name="T16" fmla="*/ 662 w 1842"/>
              <a:gd name="T17" fmla="*/ 143 h 805"/>
              <a:gd name="T18" fmla="*/ 143 w 1842"/>
              <a:gd name="T19" fmla="*/ 143 h 805"/>
              <a:gd name="T20" fmla="*/ 143 w 1842"/>
              <a:gd name="T21" fmla="*/ 143 h 805"/>
              <a:gd name="T22" fmla="*/ 143 w 1842"/>
              <a:gd name="T23" fmla="*/ 662 h 805"/>
              <a:gd name="T24" fmla="*/ 143 w 1842"/>
              <a:gd name="T25" fmla="*/ 662 h 805"/>
              <a:gd name="T26" fmla="*/ 662 w 1842"/>
              <a:gd name="T27" fmla="*/ 662 h 805"/>
              <a:gd name="T28" fmla="*/ 855 w 1842"/>
              <a:gd name="T29" fmla="*/ 469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2" h="805">
                <a:moveTo>
                  <a:pt x="986" y="337"/>
                </a:moveTo>
                <a:cubicBezTo>
                  <a:pt x="1180" y="143"/>
                  <a:pt x="1180" y="143"/>
                  <a:pt x="1180" y="143"/>
                </a:cubicBezTo>
                <a:cubicBezTo>
                  <a:pt x="1323" y="0"/>
                  <a:pt x="1555" y="0"/>
                  <a:pt x="1699" y="143"/>
                </a:cubicBezTo>
                <a:cubicBezTo>
                  <a:pt x="1699" y="143"/>
                  <a:pt x="1699" y="143"/>
                  <a:pt x="1699" y="143"/>
                </a:cubicBezTo>
                <a:cubicBezTo>
                  <a:pt x="1842" y="286"/>
                  <a:pt x="1842" y="518"/>
                  <a:pt x="1699" y="662"/>
                </a:cubicBezTo>
                <a:cubicBezTo>
                  <a:pt x="1699" y="662"/>
                  <a:pt x="1699" y="662"/>
                  <a:pt x="1699" y="662"/>
                </a:cubicBezTo>
                <a:cubicBezTo>
                  <a:pt x="1555" y="805"/>
                  <a:pt x="1323" y="805"/>
                  <a:pt x="1180" y="662"/>
                </a:cubicBezTo>
                <a:cubicBezTo>
                  <a:pt x="921" y="402"/>
                  <a:pt x="921" y="402"/>
                  <a:pt x="921" y="402"/>
                </a:cubicBezTo>
                <a:cubicBezTo>
                  <a:pt x="662" y="143"/>
                  <a:pt x="662" y="143"/>
                  <a:pt x="662" y="143"/>
                </a:cubicBezTo>
                <a:cubicBezTo>
                  <a:pt x="519" y="0"/>
                  <a:pt x="286" y="0"/>
                  <a:pt x="143" y="143"/>
                </a:cubicBezTo>
                <a:cubicBezTo>
                  <a:pt x="143" y="143"/>
                  <a:pt x="143" y="143"/>
                  <a:pt x="143" y="143"/>
                </a:cubicBezTo>
                <a:cubicBezTo>
                  <a:pt x="0" y="286"/>
                  <a:pt x="0" y="518"/>
                  <a:pt x="143" y="662"/>
                </a:cubicBezTo>
                <a:cubicBezTo>
                  <a:pt x="143" y="662"/>
                  <a:pt x="143" y="662"/>
                  <a:pt x="143" y="662"/>
                </a:cubicBezTo>
                <a:cubicBezTo>
                  <a:pt x="286" y="805"/>
                  <a:pt x="519" y="805"/>
                  <a:pt x="662" y="662"/>
                </a:cubicBezTo>
                <a:cubicBezTo>
                  <a:pt x="855" y="469"/>
                  <a:pt x="855" y="469"/>
                  <a:pt x="855" y="469"/>
                </a:cubicBezTo>
              </a:path>
            </a:pathLst>
          </a:custGeom>
          <a:noFill/>
          <a:ln w="23813"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sp>
        <p:nvSpPr>
          <p:cNvPr id="8" name="Oval 11"/>
          <p:cNvSpPr>
            <a:spLocks noChangeArrowheads="1"/>
          </p:cNvSpPr>
          <p:nvPr/>
        </p:nvSpPr>
        <p:spPr bwMode="auto">
          <a:xfrm>
            <a:off x="4154046" y="1920275"/>
            <a:ext cx="809625" cy="809625"/>
          </a:xfrm>
          <a:prstGeom prst="ellipse">
            <a:avLst/>
          </a:prstGeom>
          <a:solidFill>
            <a:schemeClr val="accent1"/>
          </a:solidFill>
          <a:ln>
            <a:noFill/>
          </a:ln>
        </p:spPr>
        <p:txBody>
          <a:bodyPr vert="horz" wrap="square" lIns="91440" tIns="45720" rIns="91440" bIns="45720" numCol="1" anchor="t" anchorCtr="0" compatLnSpc="1"/>
          <a:lstStyle/>
          <a:p>
            <a:endParaRPr lang="en-US"/>
          </a:p>
        </p:txBody>
      </p:sp>
      <p:sp>
        <p:nvSpPr>
          <p:cNvPr id="18" name="Oval 12"/>
          <p:cNvSpPr>
            <a:spLocks noChangeArrowheads="1"/>
          </p:cNvSpPr>
          <p:nvPr/>
        </p:nvSpPr>
        <p:spPr bwMode="auto">
          <a:xfrm>
            <a:off x="4154046" y="4182467"/>
            <a:ext cx="809625" cy="806450"/>
          </a:xfrm>
          <a:prstGeom prst="ellipse">
            <a:avLst/>
          </a:prstGeom>
          <a:solidFill>
            <a:schemeClr val="accent1"/>
          </a:solidFill>
          <a:ln>
            <a:noFill/>
          </a:ln>
        </p:spPr>
        <p:txBody>
          <a:bodyPr vert="horz" wrap="square" lIns="91440" tIns="45720" rIns="91440" bIns="45720" numCol="1" anchor="t" anchorCtr="0" compatLnSpc="1"/>
          <a:lstStyle/>
          <a:p>
            <a:endParaRPr lang="en-US"/>
          </a:p>
        </p:txBody>
      </p:sp>
      <p:sp>
        <p:nvSpPr>
          <p:cNvPr id="19" name="Oval 13"/>
          <p:cNvSpPr>
            <a:spLocks noChangeArrowheads="1"/>
          </p:cNvSpPr>
          <p:nvPr/>
        </p:nvSpPr>
        <p:spPr bwMode="auto">
          <a:xfrm>
            <a:off x="7275157" y="1920275"/>
            <a:ext cx="806450" cy="809625"/>
          </a:xfrm>
          <a:prstGeom prst="ellipse">
            <a:avLst/>
          </a:prstGeom>
          <a:solidFill>
            <a:schemeClr val="accent1"/>
          </a:solidFill>
          <a:ln>
            <a:noFill/>
          </a:ln>
        </p:spPr>
        <p:txBody>
          <a:bodyPr vert="horz" wrap="square" lIns="91440" tIns="45720" rIns="91440" bIns="45720" numCol="1" anchor="t" anchorCtr="0" compatLnSpc="1"/>
          <a:lstStyle/>
          <a:p>
            <a:endParaRPr lang="en-US"/>
          </a:p>
        </p:txBody>
      </p:sp>
      <p:sp>
        <p:nvSpPr>
          <p:cNvPr id="20" name="Oval 14"/>
          <p:cNvSpPr>
            <a:spLocks noChangeArrowheads="1"/>
          </p:cNvSpPr>
          <p:nvPr/>
        </p:nvSpPr>
        <p:spPr bwMode="auto">
          <a:xfrm>
            <a:off x="7275157" y="4182467"/>
            <a:ext cx="806450" cy="806450"/>
          </a:xfrm>
          <a:prstGeom prst="ellipse">
            <a:avLst/>
          </a:prstGeom>
          <a:solidFill>
            <a:schemeClr val="accent1"/>
          </a:solidFill>
          <a:ln>
            <a:noFill/>
          </a:ln>
        </p:spPr>
        <p:txBody>
          <a:bodyPr vert="horz" wrap="square" lIns="91440" tIns="45720" rIns="91440" bIns="45720" numCol="1" anchor="t" anchorCtr="0" compatLnSpc="1"/>
          <a:lstStyle/>
          <a:p>
            <a:endParaRPr lang="en-US" dirty="0"/>
          </a:p>
        </p:txBody>
      </p:sp>
      <p:sp>
        <p:nvSpPr>
          <p:cNvPr id="21" name="矩形 20"/>
          <p:cNvSpPr/>
          <p:nvPr/>
        </p:nvSpPr>
        <p:spPr>
          <a:xfrm>
            <a:off x="8795079" y="2370824"/>
            <a:ext cx="2701596" cy="975995"/>
          </a:xfrm>
          <a:prstGeom prst="rect">
            <a:avLst/>
          </a:prstGeom>
        </p:spPr>
        <p:txBody>
          <a:bodyPr wrap="square">
            <a:spAutoFit/>
          </a:bodyPr>
          <a:lstStyle/>
          <a:p>
            <a:pPr algn="just">
              <a:lnSpc>
                <a:spcPct val="120000"/>
              </a:lnSpc>
            </a:pPr>
            <a:r>
              <a:rPr lang="zh-CN" altLang="en-US" sz="1600" dirty="0">
                <a:latin typeface="+mn-ea"/>
              </a:rPr>
              <a:t>输入与标题相关的描述，字体建议为微软雅黑或微软雅黑</a:t>
            </a:r>
            <a:r>
              <a:rPr lang="en-US" altLang="zh-CN" sz="1600" dirty="0">
                <a:latin typeface="+mn-ea"/>
              </a:rPr>
              <a:t>Light</a:t>
            </a:r>
            <a:r>
              <a:rPr lang="zh-CN" altLang="en-US" sz="1600" dirty="0">
                <a:latin typeface="+mn-ea"/>
              </a:rPr>
              <a:t>，如使用特殊字体。</a:t>
            </a:r>
            <a:endParaRPr lang="zh-CN" altLang="en-US" sz="1600" dirty="0">
              <a:latin typeface="+mn-ea"/>
            </a:endParaRPr>
          </a:p>
        </p:txBody>
      </p:sp>
      <p:sp>
        <p:nvSpPr>
          <p:cNvPr id="22" name="文本框 21"/>
          <p:cNvSpPr txBox="1"/>
          <p:nvPr/>
        </p:nvSpPr>
        <p:spPr>
          <a:xfrm>
            <a:off x="8796498" y="1890457"/>
            <a:ext cx="1761966" cy="492443"/>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lstStyle/>
          <a:p>
            <a:r>
              <a:rPr lang="zh-CN" altLang="en-US" sz="2400" b="1" dirty="0">
                <a:solidFill>
                  <a:schemeClr val="accent1"/>
                </a:solidFill>
                <a:latin typeface="+mj-ea"/>
                <a:ea typeface="+mj-ea"/>
              </a:rPr>
              <a:t>前端组</a:t>
            </a:r>
            <a:endParaRPr lang="zh-CN" altLang="en-US" sz="2400" b="1" dirty="0">
              <a:solidFill>
                <a:schemeClr val="accent1"/>
              </a:solidFill>
              <a:latin typeface="+mj-ea"/>
              <a:ea typeface="+mj-ea"/>
            </a:endParaRPr>
          </a:p>
        </p:txBody>
      </p:sp>
      <p:sp>
        <p:nvSpPr>
          <p:cNvPr id="23" name="矩形 22"/>
          <p:cNvSpPr/>
          <p:nvPr/>
        </p:nvSpPr>
        <p:spPr>
          <a:xfrm>
            <a:off x="8795079" y="4666349"/>
            <a:ext cx="2701596" cy="975995"/>
          </a:xfrm>
          <a:prstGeom prst="rect">
            <a:avLst/>
          </a:prstGeom>
        </p:spPr>
        <p:txBody>
          <a:bodyPr wrap="square">
            <a:spAutoFit/>
          </a:bodyPr>
          <a:lstStyle/>
          <a:p>
            <a:pPr algn="just">
              <a:lnSpc>
                <a:spcPct val="120000"/>
              </a:lnSpc>
            </a:pPr>
            <a:r>
              <a:rPr lang="zh-CN" altLang="en-US" sz="1600" dirty="0">
                <a:latin typeface="+mn-ea"/>
              </a:rPr>
              <a:t>输入与标题相关的描述，字体建议为微软雅黑或微软雅黑</a:t>
            </a:r>
            <a:r>
              <a:rPr lang="en-US" altLang="zh-CN" sz="1600" dirty="0">
                <a:latin typeface="+mn-ea"/>
              </a:rPr>
              <a:t>Light</a:t>
            </a:r>
            <a:r>
              <a:rPr lang="zh-CN" altLang="en-US" sz="1600" dirty="0">
                <a:latin typeface="+mn-ea"/>
              </a:rPr>
              <a:t>，如使用特殊字体。</a:t>
            </a:r>
            <a:endParaRPr lang="zh-CN" altLang="en-US" sz="1600" dirty="0">
              <a:latin typeface="+mn-ea"/>
            </a:endParaRPr>
          </a:p>
        </p:txBody>
      </p:sp>
      <p:sp>
        <p:nvSpPr>
          <p:cNvPr id="24" name="文本框 23"/>
          <p:cNvSpPr txBox="1"/>
          <p:nvPr/>
        </p:nvSpPr>
        <p:spPr>
          <a:xfrm>
            <a:off x="8796498" y="4185982"/>
            <a:ext cx="1761966" cy="492443"/>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lstStyle/>
          <a:p>
            <a:r>
              <a:rPr lang="zh-CN" altLang="en-US" sz="2400" b="1" dirty="0">
                <a:solidFill>
                  <a:schemeClr val="accent1"/>
                </a:solidFill>
                <a:latin typeface="+mj-ea"/>
                <a:ea typeface="+mj-ea"/>
              </a:rPr>
              <a:t>后端组</a:t>
            </a:r>
            <a:endParaRPr lang="zh-CN" altLang="en-US" sz="2400" b="1" dirty="0">
              <a:solidFill>
                <a:schemeClr val="accent1"/>
              </a:solidFill>
              <a:latin typeface="+mj-ea"/>
              <a:ea typeface="+mj-ea"/>
            </a:endParaRPr>
          </a:p>
        </p:txBody>
      </p:sp>
      <p:sp>
        <p:nvSpPr>
          <p:cNvPr id="25" name="矩形 24"/>
          <p:cNvSpPr/>
          <p:nvPr/>
        </p:nvSpPr>
        <p:spPr>
          <a:xfrm>
            <a:off x="579768" y="2370824"/>
            <a:ext cx="2701596" cy="681355"/>
          </a:xfrm>
          <a:prstGeom prst="rect">
            <a:avLst/>
          </a:prstGeom>
        </p:spPr>
        <p:txBody>
          <a:bodyPr wrap="square">
            <a:spAutoFit/>
          </a:bodyPr>
          <a:lstStyle/>
          <a:p>
            <a:pPr algn="r">
              <a:lnSpc>
                <a:spcPct val="120000"/>
              </a:lnSpc>
            </a:pPr>
            <a:r>
              <a:rPr lang="zh-CN" altLang="en-US" sz="1600" dirty="0">
                <a:latin typeface="+mn-ea"/>
              </a:rPr>
              <a:t>下分前端组后端组，</a:t>
            </a:r>
            <a:endParaRPr lang="zh-CN" altLang="en-US" sz="1600" dirty="0">
              <a:latin typeface="+mn-ea"/>
            </a:endParaRPr>
          </a:p>
          <a:p>
            <a:pPr algn="r">
              <a:lnSpc>
                <a:spcPct val="120000"/>
              </a:lnSpc>
            </a:pPr>
            <a:r>
              <a:rPr lang="zh-CN" altLang="en-US" sz="1600" dirty="0">
                <a:latin typeface="+mn-ea"/>
              </a:rPr>
              <a:t>并制定了前端后端组长。</a:t>
            </a:r>
            <a:endParaRPr lang="zh-CN" altLang="en-US" sz="1600" dirty="0">
              <a:latin typeface="+mn-ea"/>
            </a:endParaRPr>
          </a:p>
        </p:txBody>
      </p:sp>
      <p:sp>
        <p:nvSpPr>
          <p:cNvPr id="26" name="文本框 25"/>
          <p:cNvSpPr txBox="1"/>
          <p:nvPr/>
        </p:nvSpPr>
        <p:spPr>
          <a:xfrm>
            <a:off x="1519398" y="1890457"/>
            <a:ext cx="1761966" cy="492443"/>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lstStyle/>
          <a:p>
            <a:pPr algn="r"/>
            <a:r>
              <a:rPr lang="zh-CN" altLang="en-US" sz="2400" b="1" dirty="0">
                <a:solidFill>
                  <a:schemeClr val="accent1"/>
                </a:solidFill>
                <a:latin typeface="+mj-ea"/>
                <a:ea typeface="+mj-ea"/>
              </a:rPr>
              <a:t>负责人</a:t>
            </a:r>
            <a:endParaRPr lang="zh-CN" altLang="en-US" sz="2400" b="1" dirty="0">
              <a:solidFill>
                <a:schemeClr val="accent1"/>
              </a:solidFill>
              <a:latin typeface="+mj-ea"/>
              <a:ea typeface="+mj-ea"/>
            </a:endParaRPr>
          </a:p>
        </p:txBody>
      </p:sp>
      <p:sp>
        <p:nvSpPr>
          <p:cNvPr id="27" name="矩形 26"/>
          <p:cNvSpPr/>
          <p:nvPr/>
        </p:nvSpPr>
        <p:spPr>
          <a:xfrm>
            <a:off x="146050" y="4678680"/>
            <a:ext cx="3281045" cy="975995"/>
          </a:xfrm>
          <a:prstGeom prst="rect">
            <a:avLst/>
          </a:prstGeom>
        </p:spPr>
        <p:txBody>
          <a:bodyPr wrap="square">
            <a:spAutoFit/>
          </a:bodyPr>
          <a:lstStyle/>
          <a:p>
            <a:pPr algn="r">
              <a:lnSpc>
                <a:spcPct val="120000"/>
              </a:lnSpc>
            </a:pPr>
            <a:r>
              <a:rPr lang="zh-CN" altLang="en-US" sz="1600" dirty="0">
                <a:latin typeface="+mn-ea"/>
              </a:rPr>
              <a:t>冲刺随笔由负责人</a:t>
            </a:r>
            <a:r>
              <a:rPr lang="zh-CN" altLang="en-US" sz="1600" dirty="0">
                <a:latin typeface="+mn-ea"/>
              </a:rPr>
              <a:t>撰写，</a:t>
            </a:r>
            <a:endParaRPr lang="zh-CN" altLang="en-US" sz="1600" dirty="0">
              <a:latin typeface="+mn-ea"/>
            </a:endParaRPr>
          </a:p>
          <a:p>
            <a:pPr algn="r">
              <a:lnSpc>
                <a:spcPct val="120000"/>
              </a:lnSpc>
            </a:pPr>
            <a:r>
              <a:rPr lang="zh-CN" altLang="en-US" sz="1600" dirty="0">
                <a:latin typeface="+mn-ea"/>
              </a:rPr>
              <a:t>测试随笔前后端组长选派一人</a:t>
            </a:r>
            <a:r>
              <a:rPr lang="zh-CN" altLang="en-US" sz="1600" dirty="0">
                <a:latin typeface="+mn-ea"/>
              </a:rPr>
              <a:t>制作，</a:t>
            </a:r>
            <a:endParaRPr lang="zh-CN" altLang="en-US" sz="1600" dirty="0">
              <a:latin typeface="+mn-ea"/>
            </a:endParaRPr>
          </a:p>
          <a:p>
            <a:pPr algn="r">
              <a:lnSpc>
                <a:spcPct val="120000"/>
              </a:lnSpc>
            </a:pPr>
            <a:r>
              <a:rPr lang="zh-CN" altLang="en-US" sz="1600" dirty="0">
                <a:latin typeface="+mn-ea"/>
              </a:rPr>
              <a:t>总结随笔</a:t>
            </a:r>
            <a:r>
              <a:rPr lang="zh-CN" altLang="en-US" sz="1600" dirty="0">
                <a:latin typeface="+mn-ea"/>
              </a:rPr>
              <a:t>由负责人</a:t>
            </a:r>
            <a:r>
              <a:rPr lang="zh-CN" altLang="en-US" sz="1600" dirty="0">
                <a:latin typeface="+mn-ea"/>
              </a:rPr>
              <a:t>撰写。</a:t>
            </a:r>
            <a:endParaRPr lang="zh-CN" altLang="en-US" sz="1600" dirty="0">
              <a:latin typeface="+mn-ea"/>
            </a:endParaRPr>
          </a:p>
        </p:txBody>
      </p:sp>
      <p:sp>
        <p:nvSpPr>
          <p:cNvPr id="28" name="文本框 27"/>
          <p:cNvSpPr txBox="1"/>
          <p:nvPr/>
        </p:nvSpPr>
        <p:spPr>
          <a:xfrm>
            <a:off x="1519398" y="4185982"/>
            <a:ext cx="1761966" cy="492443"/>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lstStyle/>
          <a:p>
            <a:pPr algn="r"/>
            <a:r>
              <a:rPr lang="zh-CN" altLang="en-US" sz="2400" b="1" dirty="0">
                <a:solidFill>
                  <a:schemeClr val="accent1"/>
                </a:solidFill>
                <a:latin typeface="+mj-ea"/>
                <a:ea typeface="+mj-ea"/>
              </a:rPr>
              <a:t>文稿组</a:t>
            </a:r>
            <a:endParaRPr lang="zh-CN" altLang="en-US" sz="2400" b="1" dirty="0">
              <a:solidFill>
                <a:schemeClr val="accent1"/>
              </a:solidFill>
              <a:latin typeface="+mj-ea"/>
              <a:ea typeface="+mj-ea"/>
            </a:endParaRPr>
          </a:p>
        </p:txBody>
      </p:sp>
      <p:sp>
        <p:nvSpPr>
          <p:cNvPr id="29" name="任意多边形: 形状 133"/>
          <p:cNvSpPr/>
          <p:nvPr/>
        </p:nvSpPr>
        <p:spPr>
          <a:xfrm>
            <a:off x="4316324" y="2143664"/>
            <a:ext cx="485069" cy="362847"/>
          </a:xfrm>
          <a:custGeom>
            <a:avLst/>
            <a:gdLst>
              <a:gd name="connsiteX0" fmla="*/ 309247 w 618494"/>
              <a:gd name="connsiteY0" fmla="*/ 343338 h 462653"/>
              <a:gd name="connsiteX1" fmla="*/ 197237 w 618494"/>
              <a:gd name="connsiteY1" fmla="*/ 231327 h 462653"/>
              <a:gd name="connsiteX2" fmla="*/ 309247 w 618494"/>
              <a:gd name="connsiteY2" fmla="*/ 119316 h 462653"/>
              <a:gd name="connsiteX3" fmla="*/ 421258 w 618494"/>
              <a:gd name="connsiteY3" fmla="*/ 231327 h 462653"/>
              <a:gd name="connsiteX4" fmla="*/ 309247 w 618494"/>
              <a:gd name="connsiteY4" fmla="*/ 343338 h 462653"/>
              <a:gd name="connsiteX5" fmla="*/ 309247 w 618494"/>
              <a:gd name="connsiteY5" fmla="*/ 462654 h 462653"/>
              <a:gd name="connsiteX6" fmla="*/ 618495 w 618494"/>
              <a:gd name="connsiteY6" fmla="*/ 231327 h 462653"/>
              <a:gd name="connsiteX7" fmla="*/ 309247 w 618494"/>
              <a:gd name="connsiteY7" fmla="*/ 0 h 462653"/>
              <a:gd name="connsiteX8" fmla="*/ 0 w 618494"/>
              <a:gd name="connsiteY8" fmla="*/ 231327 h 462653"/>
              <a:gd name="connsiteX9" fmla="*/ 309247 w 618494"/>
              <a:gd name="connsiteY9" fmla="*/ 462654 h 46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494" h="462653">
                <a:moveTo>
                  <a:pt x="309247" y="343338"/>
                </a:moveTo>
                <a:cubicBezTo>
                  <a:pt x="248372" y="343338"/>
                  <a:pt x="197237" y="294637"/>
                  <a:pt x="197237" y="231327"/>
                </a:cubicBezTo>
                <a:cubicBezTo>
                  <a:pt x="197237" y="168016"/>
                  <a:pt x="245937" y="119316"/>
                  <a:pt x="309247" y="119316"/>
                </a:cubicBezTo>
                <a:cubicBezTo>
                  <a:pt x="372558" y="119316"/>
                  <a:pt x="421258" y="168016"/>
                  <a:pt x="421258" y="231327"/>
                </a:cubicBezTo>
                <a:cubicBezTo>
                  <a:pt x="421258" y="294637"/>
                  <a:pt x="370123" y="343338"/>
                  <a:pt x="309247" y="343338"/>
                </a:cubicBezTo>
                <a:moveTo>
                  <a:pt x="309247" y="462654"/>
                </a:moveTo>
                <a:cubicBezTo>
                  <a:pt x="479699" y="462654"/>
                  <a:pt x="618495" y="255677"/>
                  <a:pt x="618495" y="231327"/>
                </a:cubicBezTo>
                <a:cubicBezTo>
                  <a:pt x="618495" y="206977"/>
                  <a:pt x="479699" y="0"/>
                  <a:pt x="309247" y="0"/>
                </a:cubicBezTo>
                <a:cubicBezTo>
                  <a:pt x="138796" y="0"/>
                  <a:pt x="0" y="206977"/>
                  <a:pt x="0" y="231327"/>
                </a:cubicBezTo>
                <a:cubicBezTo>
                  <a:pt x="0" y="255677"/>
                  <a:pt x="138796" y="462654"/>
                  <a:pt x="309247" y="462654"/>
                </a:cubicBezTo>
              </a:path>
            </a:pathLst>
          </a:custGeom>
          <a:noFill/>
          <a:ln w="28575" cap="rnd">
            <a:solidFill>
              <a:schemeClr val="bg1"/>
            </a:solidFill>
            <a:prstDash val="solid"/>
            <a:round/>
          </a:ln>
        </p:spPr>
        <p:txBody>
          <a:bodyPr rtlCol="0" anchor="ctr"/>
          <a:lstStyle/>
          <a:p>
            <a:endParaRPr lang="zh-CN" altLang="en-US"/>
          </a:p>
        </p:txBody>
      </p:sp>
      <p:sp>
        <p:nvSpPr>
          <p:cNvPr id="30" name="任意多边形: 形状 135"/>
          <p:cNvSpPr/>
          <p:nvPr/>
        </p:nvSpPr>
        <p:spPr>
          <a:xfrm>
            <a:off x="4354518" y="4380397"/>
            <a:ext cx="408681" cy="410591"/>
          </a:xfrm>
          <a:custGeom>
            <a:avLst/>
            <a:gdLst>
              <a:gd name="connsiteX0" fmla="*/ 426128 w 521094"/>
              <a:gd name="connsiteY0" fmla="*/ 462654 h 523529"/>
              <a:gd name="connsiteX1" fmla="*/ 245937 w 521094"/>
              <a:gd name="connsiteY1" fmla="*/ 262982 h 523529"/>
              <a:gd name="connsiteX2" fmla="*/ 245937 w 521094"/>
              <a:gd name="connsiteY2" fmla="*/ 0 h 523529"/>
              <a:gd name="connsiteX3" fmla="*/ 521094 w 521094"/>
              <a:gd name="connsiteY3" fmla="*/ 262982 h 523529"/>
              <a:gd name="connsiteX4" fmla="*/ 245937 w 521094"/>
              <a:gd name="connsiteY4" fmla="*/ 262982 h 523529"/>
              <a:gd name="connsiteX5" fmla="*/ 260547 w 521094"/>
              <a:gd name="connsiteY5" fmla="*/ 0 h 523529"/>
              <a:gd name="connsiteX6" fmla="*/ 0 w 521094"/>
              <a:gd name="connsiteY6" fmla="*/ 260547 h 523529"/>
              <a:gd name="connsiteX7" fmla="*/ 260547 w 521094"/>
              <a:gd name="connsiteY7" fmla="*/ 523529 h 523529"/>
              <a:gd name="connsiteX8" fmla="*/ 521094 w 521094"/>
              <a:gd name="connsiteY8" fmla="*/ 262982 h 523529"/>
              <a:gd name="connsiteX9" fmla="*/ 260547 w 521094"/>
              <a:gd name="connsiteY9" fmla="*/ 0 h 5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94" h="523529">
                <a:moveTo>
                  <a:pt x="426128" y="462654"/>
                </a:moveTo>
                <a:lnTo>
                  <a:pt x="245937" y="262982"/>
                </a:lnTo>
                <a:lnTo>
                  <a:pt x="245937" y="0"/>
                </a:lnTo>
                <a:moveTo>
                  <a:pt x="521094" y="262982"/>
                </a:moveTo>
                <a:lnTo>
                  <a:pt x="245937" y="262982"/>
                </a:lnTo>
                <a:moveTo>
                  <a:pt x="260547" y="0"/>
                </a:moveTo>
                <a:cubicBezTo>
                  <a:pt x="116881" y="0"/>
                  <a:pt x="0" y="116881"/>
                  <a:pt x="0" y="260547"/>
                </a:cubicBezTo>
                <a:cubicBezTo>
                  <a:pt x="0" y="404213"/>
                  <a:pt x="114446" y="523529"/>
                  <a:pt x="260547" y="523529"/>
                </a:cubicBezTo>
                <a:cubicBezTo>
                  <a:pt x="406648" y="523529"/>
                  <a:pt x="521094" y="406648"/>
                  <a:pt x="521094" y="262982"/>
                </a:cubicBezTo>
                <a:cubicBezTo>
                  <a:pt x="521094" y="119316"/>
                  <a:pt x="404213" y="0"/>
                  <a:pt x="260547" y="0"/>
                </a:cubicBezTo>
              </a:path>
            </a:pathLst>
          </a:custGeom>
          <a:noFill/>
          <a:ln w="28575" cap="rnd">
            <a:solidFill>
              <a:schemeClr val="bg1"/>
            </a:solidFill>
            <a:prstDash val="solid"/>
            <a:round/>
          </a:ln>
        </p:spPr>
        <p:txBody>
          <a:bodyPr rtlCol="0" anchor="ctr"/>
          <a:lstStyle/>
          <a:p>
            <a:endParaRPr lang="zh-CN" altLang="en-US"/>
          </a:p>
        </p:txBody>
      </p:sp>
      <p:sp>
        <p:nvSpPr>
          <p:cNvPr id="31" name="任意多边形: 形状 137"/>
          <p:cNvSpPr/>
          <p:nvPr/>
        </p:nvSpPr>
        <p:spPr>
          <a:xfrm>
            <a:off x="7484545" y="4378965"/>
            <a:ext cx="387673" cy="413455"/>
          </a:xfrm>
          <a:custGeom>
            <a:avLst/>
            <a:gdLst>
              <a:gd name="connsiteX0" fmla="*/ 245937 w 494308"/>
              <a:gd name="connsiteY0" fmla="*/ 343947 h 527181"/>
              <a:gd name="connsiteX1" fmla="*/ 165581 w 494308"/>
              <a:gd name="connsiteY1" fmla="*/ 263591 h 527181"/>
              <a:gd name="connsiteX2" fmla="*/ 245937 w 494308"/>
              <a:gd name="connsiteY2" fmla="*/ 183235 h 527181"/>
              <a:gd name="connsiteX3" fmla="*/ 326293 w 494308"/>
              <a:gd name="connsiteY3" fmla="*/ 263591 h 527181"/>
              <a:gd name="connsiteX4" fmla="*/ 245937 w 494308"/>
              <a:gd name="connsiteY4" fmla="*/ 343947 h 527181"/>
              <a:gd name="connsiteX5" fmla="*/ 445608 w 494308"/>
              <a:gd name="connsiteY5" fmla="*/ 297681 h 527181"/>
              <a:gd name="connsiteX6" fmla="*/ 448044 w 494308"/>
              <a:gd name="connsiteY6" fmla="*/ 261156 h 527181"/>
              <a:gd name="connsiteX7" fmla="*/ 445608 w 494308"/>
              <a:gd name="connsiteY7" fmla="*/ 224631 h 527181"/>
              <a:gd name="connsiteX8" fmla="*/ 494309 w 494308"/>
              <a:gd name="connsiteY8" fmla="*/ 175930 h 527181"/>
              <a:gd name="connsiteX9" fmla="*/ 443173 w 494308"/>
              <a:gd name="connsiteY9" fmla="*/ 90704 h 527181"/>
              <a:gd name="connsiteX10" fmla="*/ 377428 w 494308"/>
              <a:gd name="connsiteY10" fmla="*/ 107750 h 527181"/>
              <a:gd name="connsiteX11" fmla="*/ 314118 w 494308"/>
              <a:gd name="connsiteY11" fmla="*/ 71224 h 527181"/>
              <a:gd name="connsiteX12" fmla="*/ 297072 w 494308"/>
              <a:gd name="connsiteY12" fmla="*/ 5479 h 527181"/>
              <a:gd name="connsiteX13" fmla="*/ 197237 w 494308"/>
              <a:gd name="connsiteY13" fmla="*/ 5479 h 527181"/>
              <a:gd name="connsiteX14" fmla="*/ 180191 w 494308"/>
              <a:gd name="connsiteY14" fmla="*/ 71224 h 527181"/>
              <a:gd name="connsiteX15" fmla="*/ 116881 w 494308"/>
              <a:gd name="connsiteY15" fmla="*/ 107750 h 527181"/>
              <a:gd name="connsiteX16" fmla="*/ 51135 w 494308"/>
              <a:gd name="connsiteY16" fmla="*/ 90704 h 527181"/>
              <a:gd name="connsiteX17" fmla="*/ 0 w 494308"/>
              <a:gd name="connsiteY17" fmla="*/ 178365 h 527181"/>
              <a:gd name="connsiteX18" fmla="*/ 48700 w 494308"/>
              <a:gd name="connsiteY18" fmla="*/ 227066 h 527181"/>
              <a:gd name="connsiteX19" fmla="*/ 46265 w 494308"/>
              <a:gd name="connsiteY19" fmla="*/ 263591 h 527181"/>
              <a:gd name="connsiteX20" fmla="*/ 48700 w 494308"/>
              <a:gd name="connsiteY20" fmla="*/ 300116 h 527181"/>
              <a:gd name="connsiteX21" fmla="*/ 0 w 494308"/>
              <a:gd name="connsiteY21" fmla="*/ 348817 h 527181"/>
              <a:gd name="connsiteX22" fmla="*/ 51135 w 494308"/>
              <a:gd name="connsiteY22" fmla="*/ 436477 h 527181"/>
              <a:gd name="connsiteX23" fmla="*/ 116881 w 494308"/>
              <a:gd name="connsiteY23" fmla="*/ 419432 h 527181"/>
              <a:gd name="connsiteX24" fmla="*/ 180191 w 494308"/>
              <a:gd name="connsiteY24" fmla="*/ 455957 h 527181"/>
              <a:gd name="connsiteX25" fmla="*/ 197237 w 494308"/>
              <a:gd name="connsiteY25" fmla="*/ 521703 h 527181"/>
              <a:gd name="connsiteX26" fmla="*/ 297072 w 494308"/>
              <a:gd name="connsiteY26" fmla="*/ 521703 h 527181"/>
              <a:gd name="connsiteX27" fmla="*/ 314118 w 494308"/>
              <a:gd name="connsiteY27" fmla="*/ 455957 h 527181"/>
              <a:gd name="connsiteX28" fmla="*/ 377428 w 494308"/>
              <a:gd name="connsiteY28" fmla="*/ 419432 h 527181"/>
              <a:gd name="connsiteX29" fmla="*/ 443173 w 494308"/>
              <a:gd name="connsiteY29" fmla="*/ 436477 h 527181"/>
              <a:gd name="connsiteX30" fmla="*/ 494309 w 494308"/>
              <a:gd name="connsiteY30" fmla="*/ 348817 h 527181"/>
              <a:gd name="connsiteX31" fmla="*/ 445608 w 494308"/>
              <a:gd name="connsiteY31" fmla="*/ 297681 h 52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4308" h="527181">
                <a:moveTo>
                  <a:pt x="245937" y="343947"/>
                </a:moveTo>
                <a:cubicBezTo>
                  <a:pt x="202106" y="343947"/>
                  <a:pt x="165581" y="307421"/>
                  <a:pt x="165581" y="263591"/>
                </a:cubicBezTo>
                <a:cubicBezTo>
                  <a:pt x="165581" y="219760"/>
                  <a:pt x="202106" y="183235"/>
                  <a:pt x="245937" y="183235"/>
                </a:cubicBezTo>
                <a:cubicBezTo>
                  <a:pt x="289767" y="183235"/>
                  <a:pt x="326293" y="219760"/>
                  <a:pt x="326293" y="263591"/>
                </a:cubicBezTo>
                <a:cubicBezTo>
                  <a:pt x="326293" y="307421"/>
                  <a:pt x="292202" y="343947"/>
                  <a:pt x="245937" y="343947"/>
                </a:cubicBezTo>
                <a:moveTo>
                  <a:pt x="445608" y="297681"/>
                </a:moveTo>
                <a:cubicBezTo>
                  <a:pt x="448044" y="285506"/>
                  <a:pt x="448044" y="273331"/>
                  <a:pt x="448044" y="261156"/>
                </a:cubicBezTo>
                <a:cubicBezTo>
                  <a:pt x="448044" y="248981"/>
                  <a:pt x="445608" y="236806"/>
                  <a:pt x="445608" y="224631"/>
                </a:cubicBezTo>
                <a:cubicBezTo>
                  <a:pt x="460219" y="210020"/>
                  <a:pt x="484569" y="185670"/>
                  <a:pt x="494309" y="175930"/>
                </a:cubicBezTo>
                <a:cubicBezTo>
                  <a:pt x="482134" y="146710"/>
                  <a:pt x="465089" y="117490"/>
                  <a:pt x="443173" y="90704"/>
                </a:cubicBezTo>
                <a:cubicBezTo>
                  <a:pt x="430998" y="93139"/>
                  <a:pt x="396908" y="102880"/>
                  <a:pt x="377428" y="107750"/>
                </a:cubicBezTo>
                <a:cubicBezTo>
                  <a:pt x="357948" y="93139"/>
                  <a:pt x="338468" y="80964"/>
                  <a:pt x="314118" y="71224"/>
                </a:cubicBezTo>
                <a:cubicBezTo>
                  <a:pt x="309247" y="51744"/>
                  <a:pt x="299507" y="20089"/>
                  <a:pt x="297072" y="5479"/>
                </a:cubicBezTo>
                <a:cubicBezTo>
                  <a:pt x="262982" y="-1826"/>
                  <a:pt x="228892" y="-1826"/>
                  <a:pt x="197237" y="5479"/>
                </a:cubicBezTo>
                <a:cubicBezTo>
                  <a:pt x="194802" y="17654"/>
                  <a:pt x="185061" y="51744"/>
                  <a:pt x="180191" y="71224"/>
                </a:cubicBezTo>
                <a:cubicBezTo>
                  <a:pt x="158276" y="78529"/>
                  <a:pt x="136361" y="90704"/>
                  <a:pt x="116881" y="107750"/>
                </a:cubicBezTo>
                <a:cubicBezTo>
                  <a:pt x="97401" y="102880"/>
                  <a:pt x="65745" y="93139"/>
                  <a:pt x="51135" y="90704"/>
                </a:cubicBezTo>
                <a:cubicBezTo>
                  <a:pt x="29220" y="115055"/>
                  <a:pt x="12175" y="146710"/>
                  <a:pt x="0" y="178365"/>
                </a:cubicBezTo>
                <a:cubicBezTo>
                  <a:pt x="9740" y="188105"/>
                  <a:pt x="34090" y="212455"/>
                  <a:pt x="48700" y="227066"/>
                </a:cubicBezTo>
                <a:cubicBezTo>
                  <a:pt x="46265" y="239241"/>
                  <a:pt x="46265" y="251416"/>
                  <a:pt x="46265" y="263591"/>
                </a:cubicBezTo>
                <a:cubicBezTo>
                  <a:pt x="46265" y="275766"/>
                  <a:pt x="48700" y="287941"/>
                  <a:pt x="48700" y="300116"/>
                </a:cubicBezTo>
                <a:cubicBezTo>
                  <a:pt x="34090" y="314726"/>
                  <a:pt x="9740" y="339076"/>
                  <a:pt x="0" y="348817"/>
                </a:cubicBezTo>
                <a:cubicBezTo>
                  <a:pt x="9740" y="380472"/>
                  <a:pt x="26785" y="409692"/>
                  <a:pt x="51135" y="436477"/>
                </a:cubicBezTo>
                <a:cubicBezTo>
                  <a:pt x="63310" y="434042"/>
                  <a:pt x="97401" y="424302"/>
                  <a:pt x="116881" y="419432"/>
                </a:cubicBezTo>
                <a:cubicBezTo>
                  <a:pt x="136361" y="434042"/>
                  <a:pt x="155841" y="446217"/>
                  <a:pt x="180191" y="455957"/>
                </a:cubicBezTo>
                <a:cubicBezTo>
                  <a:pt x="185061" y="475438"/>
                  <a:pt x="194802" y="507093"/>
                  <a:pt x="197237" y="521703"/>
                </a:cubicBezTo>
                <a:cubicBezTo>
                  <a:pt x="231327" y="529008"/>
                  <a:pt x="265417" y="529008"/>
                  <a:pt x="297072" y="521703"/>
                </a:cubicBezTo>
                <a:cubicBezTo>
                  <a:pt x="299507" y="509528"/>
                  <a:pt x="309247" y="475438"/>
                  <a:pt x="314118" y="455957"/>
                </a:cubicBezTo>
                <a:cubicBezTo>
                  <a:pt x="336033" y="448652"/>
                  <a:pt x="357948" y="436477"/>
                  <a:pt x="377428" y="419432"/>
                </a:cubicBezTo>
                <a:cubicBezTo>
                  <a:pt x="396908" y="424302"/>
                  <a:pt x="428563" y="434042"/>
                  <a:pt x="443173" y="436477"/>
                </a:cubicBezTo>
                <a:cubicBezTo>
                  <a:pt x="465089" y="412127"/>
                  <a:pt x="482134" y="380472"/>
                  <a:pt x="494309" y="348817"/>
                </a:cubicBezTo>
                <a:cubicBezTo>
                  <a:pt x="482134" y="336641"/>
                  <a:pt x="457784" y="312291"/>
                  <a:pt x="445608" y="297681"/>
                </a:cubicBezTo>
                <a:close/>
              </a:path>
            </a:pathLst>
          </a:custGeom>
          <a:noFill/>
          <a:ln w="28575" cap="rnd">
            <a:solidFill>
              <a:schemeClr val="bg1"/>
            </a:solidFill>
            <a:prstDash val="solid"/>
            <a:round/>
          </a:ln>
        </p:spPr>
        <p:txBody>
          <a:bodyPr rtlCol="0" anchor="ctr"/>
          <a:lstStyle/>
          <a:p>
            <a:endParaRPr lang="zh-CN" altLang="en-US"/>
          </a:p>
        </p:txBody>
      </p:sp>
      <p:sp>
        <p:nvSpPr>
          <p:cNvPr id="32" name="图形 22"/>
          <p:cNvSpPr/>
          <p:nvPr/>
        </p:nvSpPr>
        <p:spPr>
          <a:xfrm>
            <a:off x="7496260" y="2130506"/>
            <a:ext cx="364243" cy="389164"/>
          </a:xfrm>
          <a:custGeom>
            <a:avLst/>
            <a:gdLst>
              <a:gd name="connsiteX0" fmla="*/ 503834 w 1100328"/>
              <a:gd name="connsiteY0" fmla="*/ 0 h 1175613"/>
              <a:gd name="connsiteX1" fmla="*/ 1007669 w 1100328"/>
              <a:gd name="connsiteY1" fmla="*/ 503834 h 1175613"/>
              <a:gd name="connsiteX2" fmla="*/ 503834 w 1100328"/>
              <a:gd name="connsiteY2" fmla="*/ 1007669 h 1175613"/>
              <a:gd name="connsiteX3" fmla="*/ 0 w 1100328"/>
              <a:gd name="connsiteY3" fmla="*/ 503834 h 1175613"/>
              <a:gd name="connsiteX4" fmla="*/ 503834 w 1100328"/>
              <a:gd name="connsiteY4" fmla="*/ 0 h 1175613"/>
              <a:gd name="connsiteX5" fmla="*/ 828142 w 1100328"/>
              <a:gd name="connsiteY5" fmla="*/ 897636 h 1175613"/>
              <a:gd name="connsiteX6" fmla="*/ 1100328 w 1100328"/>
              <a:gd name="connsiteY6" fmla="*/ 1175614 h 117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328" h="1175613">
                <a:moveTo>
                  <a:pt x="503834" y="0"/>
                </a:moveTo>
                <a:cubicBezTo>
                  <a:pt x="781812" y="0"/>
                  <a:pt x="1007669" y="225857"/>
                  <a:pt x="1007669" y="503834"/>
                </a:cubicBezTo>
                <a:cubicBezTo>
                  <a:pt x="1007669" y="781812"/>
                  <a:pt x="781812" y="1007669"/>
                  <a:pt x="503834" y="1007669"/>
                </a:cubicBezTo>
                <a:cubicBezTo>
                  <a:pt x="225857" y="1007669"/>
                  <a:pt x="0" y="781812"/>
                  <a:pt x="0" y="503834"/>
                </a:cubicBezTo>
                <a:cubicBezTo>
                  <a:pt x="0" y="225857"/>
                  <a:pt x="231648" y="0"/>
                  <a:pt x="503834" y="0"/>
                </a:cubicBezTo>
                <a:moveTo>
                  <a:pt x="828142" y="897636"/>
                </a:moveTo>
                <a:lnTo>
                  <a:pt x="1100328" y="1175614"/>
                </a:lnTo>
              </a:path>
            </a:pathLst>
          </a:custGeom>
          <a:noFill/>
          <a:ln w="28575" cap="rnd">
            <a:solidFill>
              <a:schemeClr val="bg1"/>
            </a:solidFill>
            <a:prstDash val="solid"/>
            <a:round/>
          </a:ln>
        </p:spPr>
        <p:txBody>
          <a:bodyPr rtlCol="0" anchor="ctr"/>
          <a:lstStyle/>
          <a:p>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69"/>
          <p:cNvSpPr/>
          <p:nvPr/>
        </p:nvSpPr>
        <p:spPr>
          <a:xfrm>
            <a:off x="5362468"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开发过程</a:t>
              </a:r>
              <a:endParaRPr lang="zh-CN" altLang="en-US" dirty="0">
                <a:solidFill>
                  <a:schemeClr val="tx1">
                    <a:alpha val="63000"/>
                  </a:schemeClr>
                </a:solidFill>
                <a:latin typeface="+mn-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buClrTx/>
                <a:buSzTx/>
                <a:buFontTx/>
              </a:pPr>
              <a:r>
                <a:rPr lang="zh-CN" altLang="en-US" dirty="0">
                  <a:solidFill>
                    <a:schemeClr val="tx1">
                      <a:alpha val="63000"/>
                    </a:schemeClr>
                  </a:solidFill>
                  <a:latin typeface="+mn-ea"/>
                </a:rPr>
                <a:t>团队分工</a:t>
              </a:r>
              <a:endParaRPr lang="zh-CN" altLang="en-US" dirty="0">
                <a:solidFill>
                  <a:schemeClr val="tx1">
                    <a:alpha val="63000"/>
                  </a:schemeClr>
                </a:solidFill>
                <a:latin typeface="+mn-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b="1" dirty="0">
                  <a:solidFill>
                    <a:schemeClr val="accent1"/>
                  </a:solidFill>
                  <a:latin typeface="+mj-ea"/>
                  <a:ea typeface="+mj-ea"/>
                </a:rPr>
                <a:t>自我总结</a:t>
              </a:r>
              <a:endParaRPr lang="zh-CN" altLang="en-US" b="1" dirty="0">
                <a:solidFill>
                  <a:schemeClr val="accent1"/>
                </a:solidFill>
                <a:latin typeface="+mj-ea"/>
                <a:ea typeface="+mj-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sp>
        <p:nvSpPr>
          <p:cNvPr id="3" name="文本框 2"/>
          <p:cNvSpPr txBox="1"/>
          <p:nvPr/>
        </p:nvSpPr>
        <p:spPr>
          <a:xfrm>
            <a:off x="469900" y="1174750"/>
            <a:ext cx="10735945" cy="2306955"/>
          </a:xfrm>
          <a:prstGeom prst="rect">
            <a:avLst/>
          </a:prstGeom>
          <a:noFill/>
        </p:spPr>
        <p:txBody>
          <a:bodyPr wrap="square" rtlCol="0">
            <a:spAutoFit/>
          </a:bodyPr>
          <a:p>
            <a:r>
              <a:rPr lang="en-US" altLang="zh-CN"/>
              <a:t>221801336 </a:t>
            </a:r>
            <a:r>
              <a:rPr lang="zh-CN" altLang="en-US"/>
              <a:t>陈雨虹：</a:t>
            </a:r>
            <a:endParaRPr lang="zh-CN" altLang="en-US"/>
          </a:p>
          <a:p>
            <a:r>
              <a:rPr lang="zh-CN" altLang="en-US"/>
              <a:t>管理方面：要做好提前量的规划，在实际开发过程中，10天的开发周期注定会使得组员感到疲惫，要时时鼓励，时时询问进度。站立式会议给我们很大的帮助，但是在开发中期我们会发现出现了很多比较专业化的问题，而这种问题在站立式会议中提出不如在小组内部中提出，故我认为开发阶段小组内部也需要定期开会统一进度总结问题规避风险。后期的集中开发能够让同学们直接对话，给足组内同学时间来完成代码对接。我认为集中开发在后期式非常有用的，但也确实十分耗时，希望能有更好的方法。</a:t>
            </a:r>
            <a:endParaRPr lang="zh-CN" altLang="en-US"/>
          </a:p>
          <a:p>
            <a:r>
              <a:rPr lang="zh-CN" altLang="en-US"/>
              <a:t>开发方面：首先一开始针对自己的模块需要有一个总体的概念，知道如何去布局，其次要不惧怕学习成本的问题，不惧怕出现bug。在开发中期要耐下性子来完成自己出现的问题。</a:t>
            </a:r>
            <a:endParaRPr lang="zh-CN" altLang="en-US"/>
          </a:p>
        </p:txBody>
      </p:sp>
      <p:sp>
        <p:nvSpPr>
          <p:cNvPr id="4" name="文本框 3"/>
          <p:cNvSpPr txBox="1"/>
          <p:nvPr/>
        </p:nvSpPr>
        <p:spPr>
          <a:xfrm>
            <a:off x="418465" y="3806825"/>
            <a:ext cx="6251575" cy="2584450"/>
          </a:xfrm>
          <a:prstGeom prst="rect">
            <a:avLst/>
          </a:prstGeom>
          <a:noFill/>
        </p:spPr>
        <p:txBody>
          <a:bodyPr wrap="square" rtlCol="0">
            <a:spAutoFit/>
          </a:bodyPr>
          <a:p>
            <a:r>
              <a:t>221801210 林子鹏</a:t>
            </a:r>
            <a:r>
              <a:rPr lang="zh-CN"/>
              <a:t>：</a:t>
            </a:r>
            <a:endParaRPr lang="zh-CN"/>
          </a:p>
          <a:p>
            <a:r>
              <a:rPr lang="zh-CN"/>
              <a:t>1、大家共同遵循相同的代码规范，才便于同项目的成员阅读代码。</a:t>
            </a:r>
            <a:endParaRPr lang="zh-CN"/>
          </a:p>
          <a:p>
            <a:r>
              <a:rPr lang="zh-CN"/>
              <a:t>2、使用GitHub上传时粒度不能太小也不能太大，才便于项目管理。</a:t>
            </a:r>
            <a:endParaRPr lang="zh-CN"/>
          </a:p>
          <a:p>
            <a:r>
              <a:rPr lang="zh-CN"/>
              <a:t>3、接口文档编写是项目开发时很重要的一环，这样才好保证前后端的并行开发。</a:t>
            </a:r>
            <a:endParaRPr lang="zh-CN"/>
          </a:p>
          <a:p>
            <a:r>
              <a:rPr lang="zh-CN"/>
              <a:t>4、为了减少开发成本，分配任务时最好考虑不同的任务分给哪个人做是最高效的。</a:t>
            </a:r>
            <a:endParaRPr lang="zh-CN"/>
          </a:p>
        </p:txBody>
      </p:sp>
      <p:sp>
        <p:nvSpPr>
          <p:cNvPr id="5" name="文本框 4"/>
          <p:cNvSpPr txBox="1"/>
          <p:nvPr/>
        </p:nvSpPr>
        <p:spPr>
          <a:xfrm>
            <a:off x="7102475" y="3806825"/>
            <a:ext cx="3178810" cy="368300"/>
          </a:xfrm>
          <a:prstGeom prst="rect">
            <a:avLst/>
          </a:prstGeom>
          <a:noFill/>
        </p:spPr>
        <p:txBody>
          <a:bodyPr wrap="square" rtlCol="0">
            <a:spAutoFit/>
          </a:bodyPr>
          <a:p>
            <a:r>
              <a:t>221801201 凌铧钦</a:t>
            </a:r>
            <a:r>
              <a:rPr lang="zh-CN"/>
              <a:t>：</a:t>
            </a:r>
            <a:endParaRPr 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69"/>
          <p:cNvSpPr/>
          <p:nvPr/>
        </p:nvSpPr>
        <p:spPr>
          <a:xfrm>
            <a:off x="5362468"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开发过程</a:t>
              </a:r>
              <a:endParaRPr lang="zh-CN" altLang="en-US" dirty="0">
                <a:solidFill>
                  <a:schemeClr val="tx1">
                    <a:alpha val="63000"/>
                  </a:schemeClr>
                </a:solidFill>
                <a:latin typeface="+mn-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buClrTx/>
                <a:buSzTx/>
                <a:buFontTx/>
              </a:pPr>
              <a:r>
                <a:rPr lang="zh-CN" altLang="en-US" dirty="0">
                  <a:solidFill>
                    <a:schemeClr val="tx1">
                      <a:alpha val="63000"/>
                    </a:schemeClr>
                  </a:solidFill>
                  <a:latin typeface="+mn-ea"/>
                </a:rPr>
                <a:t>团队分工</a:t>
              </a:r>
              <a:endParaRPr lang="zh-CN" altLang="en-US" dirty="0">
                <a:solidFill>
                  <a:schemeClr val="tx1">
                    <a:alpha val="63000"/>
                  </a:schemeClr>
                </a:solidFill>
                <a:latin typeface="+mn-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b="1" dirty="0">
                  <a:solidFill>
                    <a:schemeClr val="accent1"/>
                  </a:solidFill>
                  <a:latin typeface="+mj-ea"/>
                  <a:ea typeface="+mj-ea"/>
                </a:rPr>
                <a:t>自我总结</a:t>
              </a:r>
              <a:endParaRPr lang="zh-CN" altLang="en-US" b="1" dirty="0">
                <a:solidFill>
                  <a:schemeClr val="accent1"/>
                </a:solidFill>
                <a:latin typeface="+mj-ea"/>
                <a:ea typeface="+mj-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sp>
        <p:nvSpPr>
          <p:cNvPr id="6" name="文本框 5"/>
          <p:cNvSpPr txBox="1"/>
          <p:nvPr/>
        </p:nvSpPr>
        <p:spPr>
          <a:xfrm>
            <a:off x="539115" y="839470"/>
            <a:ext cx="10187305" cy="2306955"/>
          </a:xfrm>
          <a:prstGeom prst="rect">
            <a:avLst/>
          </a:prstGeom>
          <a:noFill/>
        </p:spPr>
        <p:txBody>
          <a:bodyPr wrap="square" rtlCol="0">
            <a:spAutoFit/>
          </a:bodyPr>
          <a:p>
            <a:r>
              <a:t>221801401 张海浪</a:t>
            </a:r>
            <a:r>
              <a:rPr lang="zh-CN"/>
              <a:t>：</a:t>
            </a:r>
            <a:endParaRPr lang="zh-CN"/>
          </a:p>
          <a:p>
            <a:r>
              <a:rPr lang="zh-CN"/>
              <a:t>主要还是意识到自己的能力不足吧，最开始接到自己的任务的时候也分析了大概应该怎么完成自己的这些任务，可能需要的就是那几个知识点，可是到了真正上手要去做的时候却发现没有那么简单，从最初的的框架的学习再到后面数据的异步请求以及更新，都花了不少的时间。虽然说已经做足了准备，但有些时候还是会觉得有些力不从心。这次冲刺，挺感谢组长铧钦的，从最初的的一些学习博客，再到后面的一些问题，bug的修改都给我提供了很多的帮助，自己在这个冲刺的过程中也感觉有了一些提升，不管是专业知识、团队协作还是自身解决问题的能力，不过离自己的理想目标还是有不少的距离，要继续努力。</a:t>
            </a:r>
            <a:endParaRPr lang="zh-CN"/>
          </a:p>
        </p:txBody>
      </p:sp>
      <p:sp>
        <p:nvSpPr>
          <p:cNvPr id="7" name="文本框 6"/>
          <p:cNvSpPr txBox="1"/>
          <p:nvPr/>
        </p:nvSpPr>
        <p:spPr>
          <a:xfrm>
            <a:off x="539115" y="3399790"/>
            <a:ext cx="10187305" cy="1753235"/>
          </a:xfrm>
          <a:prstGeom prst="rect">
            <a:avLst/>
          </a:prstGeom>
          <a:noFill/>
        </p:spPr>
        <p:txBody>
          <a:bodyPr wrap="square" rtlCol="0">
            <a:spAutoFit/>
          </a:bodyPr>
          <a:p>
            <a:r>
              <a:t>221801425 张吴晗</a:t>
            </a:r>
            <a:r>
              <a:rPr lang="zh-CN"/>
              <a:t>：</a:t>
            </a:r>
            <a:endParaRPr lang="zh-CN"/>
          </a:p>
          <a:p>
            <a:r>
              <a:rPr lang="zh-CN"/>
              <a:t>第一次接触到前端接口的编写，学习了Retrofit框架的使用，中间花费了不少的时间，也从中体现出了自身能力的不足。同时自身改bug的能力还有些不足，每次遇到都需要花费大量的时间。最后感谢下前端组长铧钦吧，在接口编写上给我提供了很多的帮助，也让我受益匪浅。最后在这个冲刺过程中，虽然在时间上觉得有些紧，但是到最后所获得的成果还是足够的，自己的各方面能力也有了极大的提升，自己还需要加倍努力。</a:t>
            </a:r>
            <a:endParaRPr lang="zh-CN"/>
          </a:p>
        </p:txBody>
      </p:sp>
      <p:sp>
        <p:nvSpPr>
          <p:cNvPr id="8" name="文本框 7"/>
          <p:cNvSpPr txBox="1"/>
          <p:nvPr/>
        </p:nvSpPr>
        <p:spPr>
          <a:xfrm>
            <a:off x="539115" y="5683250"/>
            <a:ext cx="3178810" cy="368300"/>
          </a:xfrm>
          <a:prstGeom prst="rect">
            <a:avLst/>
          </a:prstGeom>
          <a:noFill/>
        </p:spPr>
        <p:txBody>
          <a:bodyPr wrap="square" rtlCol="0">
            <a:spAutoFit/>
          </a:bodyPr>
          <a:p>
            <a:r>
              <a:t>221801227 林沧海</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69"/>
          <p:cNvSpPr/>
          <p:nvPr/>
        </p:nvSpPr>
        <p:spPr>
          <a:xfrm>
            <a:off x="5362468"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开发过程</a:t>
              </a:r>
              <a:endParaRPr lang="zh-CN" altLang="en-US" dirty="0">
                <a:solidFill>
                  <a:schemeClr val="tx1">
                    <a:alpha val="63000"/>
                  </a:schemeClr>
                </a:solidFill>
                <a:latin typeface="+mn-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buClrTx/>
                <a:buSzTx/>
                <a:buFontTx/>
              </a:pPr>
              <a:r>
                <a:rPr lang="zh-CN" altLang="en-US" dirty="0">
                  <a:solidFill>
                    <a:schemeClr val="tx1">
                      <a:alpha val="63000"/>
                    </a:schemeClr>
                  </a:solidFill>
                  <a:latin typeface="+mn-ea"/>
                </a:rPr>
                <a:t>团队分工</a:t>
              </a:r>
              <a:endParaRPr lang="zh-CN" altLang="en-US" dirty="0">
                <a:solidFill>
                  <a:schemeClr val="tx1">
                    <a:alpha val="63000"/>
                  </a:schemeClr>
                </a:solidFill>
                <a:latin typeface="+mn-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b="1" dirty="0">
                  <a:solidFill>
                    <a:schemeClr val="accent1"/>
                  </a:solidFill>
                  <a:latin typeface="+mj-ea"/>
                  <a:ea typeface="+mj-ea"/>
                </a:rPr>
                <a:t>自我总结</a:t>
              </a:r>
              <a:endParaRPr lang="zh-CN" altLang="en-US" b="1" dirty="0">
                <a:solidFill>
                  <a:schemeClr val="accent1"/>
                </a:solidFill>
                <a:latin typeface="+mj-ea"/>
                <a:ea typeface="+mj-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sp>
        <p:nvSpPr>
          <p:cNvPr id="3" name="文本框 2"/>
          <p:cNvSpPr txBox="1"/>
          <p:nvPr/>
        </p:nvSpPr>
        <p:spPr>
          <a:xfrm>
            <a:off x="438785" y="1196340"/>
            <a:ext cx="10583545" cy="1476375"/>
          </a:xfrm>
          <a:prstGeom prst="rect">
            <a:avLst/>
          </a:prstGeom>
          <a:noFill/>
        </p:spPr>
        <p:txBody>
          <a:bodyPr wrap="square" rtlCol="0">
            <a:spAutoFit/>
          </a:bodyPr>
          <a:p>
            <a:r>
              <a:t>221801239 林龙星</a:t>
            </a:r>
            <a:r>
              <a:rPr lang="zh-CN"/>
              <a:t>：首先，在这次开发中，我意识到项目的开发要在一开始就做好详细的设计，包括框架、代码规范等的设计，这样可以提高开发效率。其次，项目的模块的划分也很重要，这影响了项目各个模块之间是否可以并行开发。再有，遇到问题要主动寻求帮助，如果自己已经投入不少时间还是无法解决，那么可以寻求队友的帮助。说不定 可以事半功倍。最后，项目的测试工作也是一个重要的环节，前后端对接进行接口测试可以在项目发布之前发现项目各种不足，提高项目的健壮性。</a:t>
            </a:r>
            <a:endParaRPr lang="zh-CN"/>
          </a:p>
        </p:txBody>
      </p:sp>
      <p:sp>
        <p:nvSpPr>
          <p:cNvPr id="4" name="文本框 3"/>
          <p:cNvSpPr txBox="1"/>
          <p:nvPr/>
        </p:nvSpPr>
        <p:spPr>
          <a:xfrm>
            <a:off x="438785" y="3004185"/>
            <a:ext cx="10584180" cy="1198880"/>
          </a:xfrm>
          <a:prstGeom prst="rect">
            <a:avLst/>
          </a:prstGeom>
          <a:noFill/>
        </p:spPr>
        <p:txBody>
          <a:bodyPr wrap="square" rtlCol="0">
            <a:spAutoFit/>
          </a:bodyPr>
          <a:p>
            <a:r>
              <a:t>221801307 蔡瑞金</a:t>
            </a:r>
            <a:r>
              <a:rPr lang="zh-CN"/>
              <a:t>：在一开始就要把大体框架写清楚，把工具类写出来。然后完成一个堪称范本的代码，之后根据这个范本进行模仿编写就能使代码编写更加容易。同时一开始就要跟前端页面的同学进行沟通进行接口文档的设计，不然传参和返回值在之后还要不断修改订正。不过在这次作业中我学习到了挺多新的技能，对idea插件的应用也更加熟悉。</a:t>
            </a:r>
            <a:endParaRPr lang="zh-C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69"/>
          <p:cNvSpPr/>
          <p:nvPr/>
        </p:nvSpPr>
        <p:spPr>
          <a:xfrm>
            <a:off x="5362468"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开发过程</a:t>
              </a:r>
              <a:endParaRPr lang="zh-CN" altLang="en-US" dirty="0">
                <a:solidFill>
                  <a:schemeClr val="tx1">
                    <a:alpha val="63000"/>
                  </a:schemeClr>
                </a:solidFill>
                <a:latin typeface="+mn-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buClrTx/>
                <a:buSzTx/>
                <a:buFontTx/>
              </a:pPr>
              <a:r>
                <a:rPr lang="zh-CN" altLang="en-US" dirty="0">
                  <a:solidFill>
                    <a:schemeClr val="tx1">
                      <a:alpha val="63000"/>
                    </a:schemeClr>
                  </a:solidFill>
                  <a:latin typeface="+mn-ea"/>
                </a:rPr>
                <a:t>团队分工</a:t>
              </a:r>
              <a:endParaRPr lang="zh-CN" altLang="en-US" dirty="0">
                <a:solidFill>
                  <a:schemeClr val="tx1">
                    <a:alpha val="63000"/>
                  </a:schemeClr>
                </a:solidFill>
                <a:latin typeface="+mn-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b="1" dirty="0">
                  <a:solidFill>
                    <a:schemeClr val="accent1"/>
                  </a:solidFill>
                  <a:latin typeface="+mj-ea"/>
                  <a:ea typeface="+mj-ea"/>
                </a:rPr>
                <a:t>自我总结</a:t>
              </a:r>
              <a:endParaRPr lang="zh-CN" altLang="en-US" b="1" dirty="0">
                <a:solidFill>
                  <a:schemeClr val="accent1"/>
                </a:solidFill>
                <a:latin typeface="+mj-ea"/>
                <a:ea typeface="+mj-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sp>
        <p:nvSpPr>
          <p:cNvPr id="5" name="文本框 4"/>
          <p:cNvSpPr txBox="1"/>
          <p:nvPr/>
        </p:nvSpPr>
        <p:spPr>
          <a:xfrm>
            <a:off x="662305" y="1049020"/>
            <a:ext cx="10643870" cy="3138170"/>
          </a:xfrm>
          <a:prstGeom prst="rect">
            <a:avLst/>
          </a:prstGeom>
          <a:noFill/>
        </p:spPr>
        <p:txBody>
          <a:bodyPr wrap="square" rtlCol="0">
            <a:spAutoFit/>
          </a:bodyPr>
          <a:p>
            <a:r>
              <a:t>131802125 邱梓洛</a:t>
            </a:r>
            <a:r>
              <a:rPr lang="zh-CN"/>
              <a:t>：</a:t>
            </a:r>
            <a:endParaRPr lang="zh-CN"/>
          </a:p>
          <a:p>
            <a:r>
              <a:t>本次冲刺遇到最大的问题就是在对照论文实现天气推荐算法后，发现有几个模型参数有了较大的错误，应该是论文的数据有了不小的偏差。感受就是如果自己今后真的能够攻读研究生的话，一定不能学术造假，否则容易给参考自己论文的人造成很大的麻烦。如果对照论文实现一个很大的系统之后，此时才发现论文模型有不小的错误时，若是推倒重构会花费很大的时间和人力成本，而若是只进行参数微调，算法结果准确性又不能得到有效的保证。另外就是可能自己之前接触到的代码和思考问题的角度更多的是从应用层出发，而在本次开发过程中，用JYPTHON调用算法失败的经历让我深深感到，在有一定知识框架后，从底层的角度去debug或者分析算法实现会高效很多，同时也会有更深刻的理解。从而也更能够理解为什么要开设那么多计算机专业基础课程，以前的学习对自己的知识框架构建提供了润物无声的帮助，如同看过的课外书，虽然可能不能在某件事情上给自己带来实质上的帮助，但是实际上那些知识都已经内化了，让自己有更健壮的知识体系，对问题有更全面的看法。所以，还是要打好基础，继续加油！</a:t>
            </a:r>
          </a:p>
        </p:txBody>
      </p:sp>
      <p:sp>
        <p:nvSpPr>
          <p:cNvPr id="6" name="文本框 5"/>
          <p:cNvSpPr txBox="1"/>
          <p:nvPr/>
        </p:nvSpPr>
        <p:spPr>
          <a:xfrm>
            <a:off x="682625" y="4641850"/>
            <a:ext cx="3178810" cy="368300"/>
          </a:xfrm>
          <a:prstGeom prst="rect">
            <a:avLst/>
          </a:prstGeom>
          <a:noFill/>
        </p:spPr>
        <p:txBody>
          <a:bodyPr wrap="square" rtlCol="0">
            <a:spAutoFit/>
          </a:bodyPr>
          <a:p>
            <a:r>
              <a:rPr>
                <a:sym typeface="+mn-ea"/>
              </a:rPr>
              <a:t>221801208 吴晗杰</a:t>
            </a:r>
            <a:endParaRPr>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73b5b6d4f074d2308c1b56543b2e3286"/>
          <p:cNvPicPr>
            <a:picLocks noChangeAspect="1"/>
          </p:cNvPicPr>
          <p:nvPr/>
        </p:nvPicPr>
        <p:blipFill>
          <a:blip r:embed="rId1"/>
          <a:stretch>
            <a:fillRect/>
          </a:stretch>
        </p:blipFill>
        <p:spPr>
          <a:xfrm>
            <a:off x="2440305" y="-82550"/>
            <a:ext cx="6858000" cy="6858000"/>
          </a:xfrm>
          <a:prstGeom prst="rect">
            <a:avLst/>
          </a:prstGeom>
        </p:spPr>
      </p:pic>
      <p:sp>
        <p:nvSpPr>
          <p:cNvPr id="2" name="任意多边形: 形状 69"/>
          <p:cNvSpPr/>
          <p:nvPr/>
        </p:nvSpPr>
        <p:spPr>
          <a:xfrm>
            <a:off x="6506103"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开发过程</a:t>
              </a:r>
              <a:endParaRPr lang="zh-CN" altLang="en-US" dirty="0">
                <a:solidFill>
                  <a:schemeClr val="tx1">
                    <a:alpha val="63000"/>
                  </a:schemeClr>
                </a:solidFill>
                <a:latin typeface="+mn-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buClrTx/>
                <a:buSzTx/>
                <a:buFontTx/>
              </a:pPr>
              <a:r>
                <a:rPr lang="zh-CN" altLang="en-US" dirty="0">
                  <a:solidFill>
                    <a:schemeClr val="tx1">
                      <a:alpha val="63000"/>
                    </a:schemeClr>
                  </a:solidFill>
                  <a:latin typeface="+mn-ea"/>
                </a:rPr>
                <a:t>团队分工</a:t>
              </a:r>
              <a:endParaRPr lang="zh-CN" altLang="en-US" dirty="0">
                <a:solidFill>
                  <a:schemeClr val="tx1">
                    <a:alpha val="63000"/>
                  </a:schemeClr>
                </a:solidFill>
                <a:latin typeface="+mn-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自我总结</a:t>
              </a:r>
              <a:endParaRPr lang="zh-CN" altLang="en-US" dirty="0">
                <a:solidFill>
                  <a:schemeClr val="tx1">
                    <a:alpha val="63000"/>
                  </a:schemeClr>
                </a:solidFill>
                <a:latin typeface="+mn-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b="1" dirty="0">
                  <a:solidFill>
                    <a:schemeClr val="accent1"/>
                  </a:solidFill>
                  <a:latin typeface="+mj-ea"/>
                  <a:ea typeface="+mj-ea"/>
                </a:rPr>
                <a:t>产品展示</a:t>
              </a:r>
              <a:endParaRPr lang="zh-CN" altLang="en-US" b="1" dirty="0">
                <a:solidFill>
                  <a:schemeClr val="accent1"/>
                </a:solidFill>
                <a:latin typeface="+mj-ea"/>
                <a:ea typeface="+mj-ea"/>
              </a:endParaRPr>
            </a:p>
          </p:txBody>
        </p:sp>
      </p:grpSp>
      <p:sp>
        <p:nvSpPr>
          <p:cNvPr id="23" name="文本框 22"/>
          <p:cNvSpPr txBox="1"/>
          <p:nvPr/>
        </p:nvSpPr>
        <p:spPr>
          <a:xfrm>
            <a:off x="2600344" y="2047285"/>
            <a:ext cx="6538402" cy="2091690"/>
          </a:xfrm>
          <a:prstGeom prst="rect">
            <a:avLst/>
          </a:prstGeom>
          <a:noFill/>
        </p:spPr>
        <p:txBody>
          <a:bodyPr wrap="square">
            <a:spAutoFit/>
          </a:bodyPr>
          <a:p>
            <a:pPr algn="ctr"/>
            <a:r>
              <a:rPr lang="en-US" altLang="zh-CN" sz="6500" b="1" dirty="0">
                <a:solidFill>
                  <a:schemeClr val="accent1"/>
                </a:solidFill>
                <a:latin typeface="+mj-ea"/>
                <a:ea typeface="+mj-ea"/>
              </a:rPr>
              <a:t>Out</a:t>
            </a:r>
            <a:r>
              <a:rPr lang="en-US" altLang="zh-CN" sz="6500" b="1" dirty="0">
                <a:solidFill>
                  <a:schemeClr val="accent1"/>
                </a:solidFill>
                <a:latin typeface="+mj-ea"/>
                <a:ea typeface="+mj-ea"/>
              </a:rPr>
              <a:t>fits</a:t>
            </a:r>
            <a:endParaRPr lang="zh-CN" altLang="en-US" sz="6500" b="1" dirty="0">
              <a:solidFill>
                <a:schemeClr val="accent1"/>
              </a:solidFill>
              <a:latin typeface="+mj-ea"/>
              <a:ea typeface="+mj-ea"/>
            </a:endParaRPr>
          </a:p>
          <a:p>
            <a:pPr algn="ctr"/>
            <a:r>
              <a:rPr lang="zh-CN" altLang="en-US" sz="6500" b="1" dirty="0">
                <a:solidFill>
                  <a:schemeClr val="accent1"/>
                </a:solidFill>
                <a:latin typeface="+mj-ea"/>
                <a:ea typeface="+mj-ea"/>
              </a:rPr>
              <a:t>产品展示</a:t>
            </a:r>
            <a:endParaRPr lang="zh-CN" altLang="en-US" sz="6500" b="1" dirty="0">
              <a:solidFill>
                <a:schemeClr val="accent1"/>
              </a:solidFill>
              <a:latin typeface="+mj-ea"/>
              <a:ea typeface="+mj-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1422399" y="3780766"/>
            <a:ext cx="17613085" cy="1444704"/>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p:nvSpPr>
        <p:spPr>
          <a:xfrm>
            <a:off x="-3047999" y="3809795"/>
            <a:ext cx="17613085" cy="1444704"/>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761323" y="1202532"/>
            <a:ext cx="389278" cy="389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826799" y="2516566"/>
            <a:ext cx="6538402" cy="1092607"/>
          </a:xfrm>
          <a:prstGeom prst="rect">
            <a:avLst/>
          </a:prstGeom>
          <a:noFill/>
        </p:spPr>
        <p:txBody>
          <a:bodyPr wrap="square">
            <a:spAutoFit/>
          </a:bodyPr>
          <a:lstStyle/>
          <a:p>
            <a:pPr algn="ctr"/>
            <a:r>
              <a:rPr lang="zh-CN" altLang="en-US" sz="6500" b="1" dirty="0">
                <a:latin typeface="+mj-ea"/>
                <a:ea typeface="+mj-ea"/>
              </a:rPr>
              <a:t>感谢您的聆听</a:t>
            </a:r>
            <a:endParaRPr lang="zh-CN" altLang="en-US" sz="6500" b="1" dirty="0">
              <a:latin typeface="+mj-ea"/>
              <a:ea typeface="+mj-ea"/>
            </a:endParaRPr>
          </a:p>
        </p:txBody>
      </p:sp>
      <p:sp>
        <p:nvSpPr>
          <p:cNvPr id="28" name="椭圆 27"/>
          <p:cNvSpPr/>
          <p:nvPr/>
        </p:nvSpPr>
        <p:spPr>
          <a:xfrm>
            <a:off x="3167721" y="2997453"/>
            <a:ext cx="194120" cy="1941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974689" y="3050096"/>
            <a:ext cx="94318" cy="943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838882" y="2986104"/>
            <a:ext cx="194120" cy="1941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9122992" y="3038747"/>
            <a:ext cx="94318" cy="943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871877" y="2044360"/>
            <a:ext cx="2976448" cy="2976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344523" y="817902"/>
            <a:ext cx="356620" cy="3566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646350" y="5476986"/>
            <a:ext cx="603363" cy="603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333151" y="3059454"/>
            <a:ext cx="452100" cy="4521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190637" y="1558131"/>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787379" y="1478302"/>
            <a:ext cx="153420" cy="1534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rot="2001767">
            <a:off x="10705817" y="1962311"/>
            <a:ext cx="979224" cy="985205"/>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rot="2001767">
            <a:off x="8342563" y="399356"/>
            <a:ext cx="471236" cy="474114"/>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4025414" y="4617552"/>
            <a:ext cx="1939290" cy="368300"/>
          </a:xfrm>
          <a:prstGeom prst="rect">
            <a:avLst/>
          </a:prstGeom>
        </p:spPr>
        <p:txBody>
          <a:bodyPr wrap="none">
            <a:spAutoFit/>
          </a:bodyPr>
          <a:p>
            <a:pPr algn="ctr" defTabSz="914400">
              <a:defRPr/>
            </a:pPr>
            <a:r>
              <a:rPr lang="en-US" altLang="zh-CN" dirty="0">
                <a:latin typeface="微软雅黑 Light" panose="020B0502040204020203" pitchFamily="34" charset="-122"/>
                <a:ea typeface="微软雅黑 Light" panose="020B0502040204020203" pitchFamily="34" charset="-122"/>
              </a:rPr>
              <a:t>18</a:t>
            </a:r>
            <a:r>
              <a:rPr lang="zh-CN" altLang="en-US" dirty="0">
                <a:latin typeface="微软雅黑 Light" panose="020B0502040204020203" pitchFamily="34" charset="-122"/>
                <a:ea typeface="微软雅黑 Light" panose="020B0502040204020203" pitchFamily="34" charset="-122"/>
              </a:rPr>
              <a:t>级</a:t>
            </a:r>
            <a:r>
              <a:rPr lang="en-US" altLang="zh-CN" dirty="0">
                <a:latin typeface="微软雅黑 Light" panose="020B0502040204020203" pitchFamily="34" charset="-122"/>
                <a:ea typeface="微软雅黑 Light" panose="020B0502040204020203" pitchFamily="34" charset="-122"/>
              </a:rPr>
              <a:t>W</a:t>
            </a:r>
            <a:r>
              <a:rPr lang="zh-CN" altLang="en-US" dirty="0">
                <a:latin typeface="微软雅黑 Light" panose="020B0502040204020203" pitchFamily="34" charset="-122"/>
                <a:ea typeface="微软雅黑 Light" panose="020B0502040204020203" pitchFamily="34" charset="-122"/>
              </a:rPr>
              <a:t>班 </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第</a:t>
            </a:r>
            <a:r>
              <a:rPr lang="en-US" altLang="zh-CN" dirty="0">
                <a:latin typeface="微软雅黑 Light" panose="020B0502040204020203" pitchFamily="34" charset="-122"/>
                <a:ea typeface="微软雅黑 Light" panose="020B0502040204020203" pitchFamily="34" charset="-122"/>
              </a:rPr>
              <a:t>10</a:t>
            </a:r>
            <a:r>
              <a:rPr lang="zh-CN" altLang="en-US" dirty="0">
                <a:latin typeface="微软雅黑 Light" panose="020B0502040204020203" pitchFamily="34" charset="-122"/>
                <a:ea typeface="微软雅黑 Light" panose="020B0502040204020203" pitchFamily="34" charset="-122"/>
              </a:rPr>
              <a:t>组</a:t>
            </a:r>
            <a:endParaRPr lang="zh-CN" altLang="en-US" dirty="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22200" y="2808806"/>
            <a:ext cx="617220" cy="583565"/>
          </a:xfrm>
          <a:prstGeom prst="rect">
            <a:avLst/>
          </a:prstGeom>
        </p:spPr>
        <p:txBody>
          <a:bodyPr wrap="none">
            <a:spAutoFit/>
          </a:bodyPr>
          <a:lstStyle/>
          <a:p>
            <a:pPr algn="ctr" defTabSz="914400">
              <a:defRPr/>
            </a:pPr>
            <a:r>
              <a:rPr lang="en-US" altLang="zh-CN" sz="3200" b="1" spc="200" dirty="0">
                <a:solidFill>
                  <a:schemeClr val="accent1"/>
                </a:solidFill>
                <a:latin typeface="+mn-ea"/>
              </a:rPr>
              <a:t>01</a:t>
            </a:r>
            <a:endParaRPr lang="en-US" altLang="zh-CN" sz="3200" b="1" spc="200" dirty="0">
              <a:solidFill>
                <a:schemeClr val="accent1"/>
              </a:solidFill>
              <a:latin typeface="+mn-ea"/>
            </a:endParaRPr>
          </a:p>
        </p:txBody>
      </p:sp>
      <p:sp>
        <p:nvSpPr>
          <p:cNvPr id="49" name="矩形 48"/>
          <p:cNvSpPr/>
          <p:nvPr/>
        </p:nvSpPr>
        <p:spPr>
          <a:xfrm>
            <a:off x="1300164" y="3618150"/>
            <a:ext cx="1402080" cy="1198880"/>
          </a:xfrm>
          <a:prstGeom prst="rect">
            <a:avLst/>
          </a:prstGeom>
        </p:spPr>
        <p:txBody>
          <a:bodyPr wrap="none">
            <a:spAutoFit/>
          </a:bodyPr>
          <a:lstStyle/>
          <a:p>
            <a:pPr algn="ctr"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预期计划</a:t>
            </a:r>
            <a:endParaRPr lang="zh-CN" altLang="en-US" sz="2400" b="1" dirty="0">
              <a:solidFill>
                <a:schemeClr val="accent1"/>
              </a:solidFill>
              <a:latin typeface="微软雅黑" panose="020B0503020204020204" pitchFamily="34" charset="-122"/>
              <a:ea typeface="微软雅黑" panose="020B0503020204020204" pitchFamily="34" charset="-122"/>
            </a:endParaRPr>
          </a:p>
          <a:p>
            <a:pPr algn="ctr" defTabSz="914400">
              <a:defRPr/>
            </a:pPr>
            <a:r>
              <a:rPr lang="en-US" altLang="zh-CN" sz="2400" b="1" dirty="0">
                <a:solidFill>
                  <a:schemeClr val="accent1"/>
                </a:solidFill>
                <a:latin typeface="微软雅黑" panose="020B0503020204020204" pitchFamily="34" charset="-122"/>
                <a:ea typeface="微软雅黑" panose="020B0503020204020204" pitchFamily="34" charset="-122"/>
              </a:rPr>
              <a:t>&amp;</a:t>
            </a:r>
            <a:endParaRPr lang="en-US" altLang="zh-CN" sz="2400" b="1" dirty="0">
              <a:solidFill>
                <a:schemeClr val="accent1"/>
              </a:solidFill>
              <a:latin typeface="微软雅黑" panose="020B0503020204020204" pitchFamily="34" charset="-122"/>
              <a:ea typeface="微软雅黑" panose="020B0503020204020204" pitchFamily="34" charset="-122"/>
            </a:endParaRPr>
          </a:p>
          <a:p>
            <a:pPr algn="ctr"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实际进展</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121" name="任意多边形: 形状 120"/>
          <p:cNvSpPr/>
          <p:nvPr/>
        </p:nvSpPr>
        <p:spPr>
          <a:xfrm rot="2001767">
            <a:off x="9105615" y="1066962"/>
            <a:ext cx="979224" cy="985205"/>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3" name="任意多边形: 形状 122"/>
          <p:cNvSpPr/>
          <p:nvPr/>
        </p:nvSpPr>
        <p:spPr>
          <a:xfrm>
            <a:off x="-1644649" y="3071153"/>
            <a:ext cx="17613085" cy="1444704"/>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p:cNvSpPr/>
          <p:nvPr/>
        </p:nvSpPr>
        <p:spPr>
          <a:xfrm>
            <a:off x="-3270249" y="3100182"/>
            <a:ext cx="17613085" cy="1444704"/>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1954099" y="3375818"/>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8787379" y="1478302"/>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p:cNvSpPr/>
          <p:nvPr/>
        </p:nvSpPr>
        <p:spPr>
          <a:xfrm>
            <a:off x="3805093" y="1"/>
            <a:ext cx="3968423" cy="1933574"/>
          </a:xfrm>
          <a:custGeom>
            <a:avLst/>
            <a:gdLst>
              <a:gd name="connsiteX0" fmla="*/ 0 w 3968423"/>
              <a:gd name="connsiteY0" fmla="*/ 0 h 1933574"/>
              <a:gd name="connsiteX1" fmla="*/ 3968423 w 3968423"/>
              <a:gd name="connsiteY1" fmla="*/ 0 h 1933574"/>
              <a:gd name="connsiteX2" fmla="*/ 3946431 w 3968423"/>
              <a:gd name="connsiteY2" fmla="*/ 161996 h 1933574"/>
              <a:gd name="connsiteX3" fmla="*/ 1984212 w 3968423"/>
              <a:gd name="connsiteY3" fmla="*/ 1933574 h 1933574"/>
              <a:gd name="connsiteX4" fmla="*/ 21992 w 3968423"/>
              <a:gd name="connsiteY4" fmla="*/ 161996 h 1933574"/>
              <a:gd name="connsiteX0-1" fmla="*/ 0 w 3968423"/>
              <a:gd name="connsiteY0-2" fmla="*/ 19051 h 1952625"/>
              <a:gd name="connsiteX1-3" fmla="*/ 304945 w 3968423"/>
              <a:gd name="connsiteY1-4" fmla="*/ 0 h 1952625"/>
              <a:gd name="connsiteX2-5" fmla="*/ 3968423 w 3968423"/>
              <a:gd name="connsiteY2-6" fmla="*/ 19051 h 1952625"/>
              <a:gd name="connsiteX3-7" fmla="*/ 3946431 w 3968423"/>
              <a:gd name="connsiteY3-8" fmla="*/ 181047 h 1952625"/>
              <a:gd name="connsiteX4-9" fmla="*/ 1984212 w 3968423"/>
              <a:gd name="connsiteY4-10" fmla="*/ 1952625 h 1952625"/>
              <a:gd name="connsiteX5" fmla="*/ 21992 w 3968423"/>
              <a:gd name="connsiteY5" fmla="*/ 181047 h 1952625"/>
              <a:gd name="connsiteX6" fmla="*/ 0 w 3968423"/>
              <a:gd name="connsiteY6" fmla="*/ 19051 h 1952625"/>
              <a:gd name="connsiteX0-11" fmla="*/ 0 w 3968423"/>
              <a:gd name="connsiteY0-12" fmla="*/ 0 h 1933574"/>
              <a:gd name="connsiteX1-13" fmla="*/ 3968423 w 3968423"/>
              <a:gd name="connsiteY1-14" fmla="*/ 0 h 1933574"/>
              <a:gd name="connsiteX2-15" fmla="*/ 3946431 w 3968423"/>
              <a:gd name="connsiteY2-16" fmla="*/ 161996 h 1933574"/>
              <a:gd name="connsiteX3-17" fmla="*/ 1984212 w 3968423"/>
              <a:gd name="connsiteY3-18" fmla="*/ 1933574 h 1933574"/>
              <a:gd name="connsiteX4-19" fmla="*/ 21992 w 3968423"/>
              <a:gd name="connsiteY4-20" fmla="*/ 161996 h 1933574"/>
              <a:gd name="connsiteX5-21" fmla="*/ 0 w 3968423"/>
              <a:gd name="connsiteY5-22" fmla="*/ 0 h 1933574"/>
              <a:gd name="connsiteX0-23" fmla="*/ 0 w 3968423"/>
              <a:gd name="connsiteY0-24" fmla="*/ 14289 h 1947863"/>
              <a:gd name="connsiteX1-25" fmla="*/ 328757 w 3968423"/>
              <a:gd name="connsiteY1-26" fmla="*/ 0 h 1947863"/>
              <a:gd name="connsiteX2-27" fmla="*/ 3968423 w 3968423"/>
              <a:gd name="connsiteY2-28" fmla="*/ 14289 h 1947863"/>
              <a:gd name="connsiteX3-29" fmla="*/ 3946431 w 3968423"/>
              <a:gd name="connsiteY3-30" fmla="*/ 176285 h 1947863"/>
              <a:gd name="connsiteX4-31" fmla="*/ 1984212 w 3968423"/>
              <a:gd name="connsiteY4-32" fmla="*/ 1947863 h 1947863"/>
              <a:gd name="connsiteX5-33" fmla="*/ 21992 w 3968423"/>
              <a:gd name="connsiteY5-34" fmla="*/ 176285 h 1947863"/>
              <a:gd name="connsiteX6-35" fmla="*/ 0 w 3968423"/>
              <a:gd name="connsiteY6-36" fmla="*/ 14289 h 1947863"/>
              <a:gd name="connsiteX0-37" fmla="*/ 328757 w 3968423"/>
              <a:gd name="connsiteY0-38" fmla="*/ 0 h 1947863"/>
              <a:gd name="connsiteX1-39" fmla="*/ 3968423 w 3968423"/>
              <a:gd name="connsiteY1-40" fmla="*/ 14289 h 1947863"/>
              <a:gd name="connsiteX2-41" fmla="*/ 3946431 w 3968423"/>
              <a:gd name="connsiteY2-42" fmla="*/ 176285 h 1947863"/>
              <a:gd name="connsiteX3-43" fmla="*/ 1984212 w 3968423"/>
              <a:gd name="connsiteY3-44" fmla="*/ 1947863 h 1947863"/>
              <a:gd name="connsiteX4-45" fmla="*/ 21992 w 3968423"/>
              <a:gd name="connsiteY4-46" fmla="*/ 176285 h 1947863"/>
              <a:gd name="connsiteX5-47" fmla="*/ 0 w 3968423"/>
              <a:gd name="connsiteY5-48" fmla="*/ 14289 h 1947863"/>
              <a:gd name="connsiteX6-49" fmla="*/ 420197 w 3968423"/>
              <a:gd name="connsiteY6-50" fmla="*/ 91440 h 1947863"/>
              <a:gd name="connsiteX0-51" fmla="*/ 328757 w 3968423"/>
              <a:gd name="connsiteY0-52" fmla="*/ 0 h 1947863"/>
              <a:gd name="connsiteX1-53" fmla="*/ 3968423 w 3968423"/>
              <a:gd name="connsiteY1-54" fmla="*/ 14289 h 1947863"/>
              <a:gd name="connsiteX2-55" fmla="*/ 3946431 w 3968423"/>
              <a:gd name="connsiteY2-56" fmla="*/ 176285 h 1947863"/>
              <a:gd name="connsiteX3-57" fmla="*/ 1984212 w 3968423"/>
              <a:gd name="connsiteY3-58" fmla="*/ 1947863 h 1947863"/>
              <a:gd name="connsiteX4-59" fmla="*/ 21992 w 3968423"/>
              <a:gd name="connsiteY4-60" fmla="*/ 176285 h 1947863"/>
              <a:gd name="connsiteX5-61" fmla="*/ 0 w 3968423"/>
              <a:gd name="connsiteY5-62" fmla="*/ 14289 h 1947863"/>
              <a:gd name="connsiteX0-63" fmla="*/ 3968423 w 3968423"/>
              <a:gd name="connsiteY0-64" fmla="*/ 0 h 1933574"/>
              <a:gd name="connsiteX1-65" fmla="*/ 3946431 w 3968423"/>
              <a:gd name="connsiteY1-66" fmla="*/ 161996 h 1933574"/>
              <a:gd name="connsiteX2-67" fmla="*/ 1984212 w 3968423"/>
              <a:gd name="connsiteY2-68" fmla="*/ 1933574 h 1933574"/>
              <a:gd name="connsiteX3-69" fmla="*/ 21992 w 3968423"/>
              <a:gd name="connsiteY3-70" fmla="*/ 161996 h 1933574"/>
              <a:gd name="connsiteX4-71" fmla="*/ 0 w 3968423"/>
              <a:gd name="connsiteY4-72" fmla="*/ 0 h 19335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68423" h="1933574">
                <a:moveTo>
                  <a:pt x="3968423" y="0"/>
                </a:moveTo>
                <a:lnTo>
                  <a:pt x="3946431" y="161996"/>
                </a:lnTo>
                <a:cubicBezTo>
                  <a:pt x="3764638" y="1172055"/>
                  <a:pt x="2955217" y="1933574"/>
                  <a:pt x="1984212" y="1933574"/>
                </a:cubicBezTo>
                <a:cubicBezTo>
                  <a:pt x="1013203" y="1933574"/>
                  <a:pt x="203783" y="1172055"/>
                  <a:pt x="21992" y="161996"/>
                </a:cubicBez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7" name="任意多边形: 形状 186"/>
          <p:cNvSpPr/>
          <p:nvPr/>
        </p:nvSpPr>
        <p:spPr>
          <a:xfrm>
            <a:off x="4414949" y="1"/>
            <a:ext cx="3901235" cy="1719263"/>
          </a:xfrm>
          <a:custGeom>
            <a:avLst/>
            <a:gdLst>
              <a:gd name="connsiteX0" fmla="*/ 0 w 3901235"/>
              <a:gd name="connsiteY0" fmla="*/ 0 h 1719263"/>
              <a:gd name="connsiteX1" fmla="*/ 3901235 w 3901235"/>
              <a:gd name="connsiteY1" fmla="*/ 0 h 1719263"/>
              <a:gd name="connsiteX2" fmla="*/ 3871510 w 3901235"/>
              <a:gd name="connsiteY2" fmla="*/ 134033 h 1719263"/>
              <a:gd name="connsiteX3" fmla="*/ 1950618 w 3901235"/>
              <a:gd name="connsiteY3" fmla="*/ 1719263 h 1719263"/>
              <a:gd name="connsiteX4" fmla="*/ 29725 w 3901235"/>
              <a:gd name="connsiteY4" fmla="*/ 134033 h 1719263"/>
              <a:gd name="connsiteX0-1" fmla="*/ 0 w 3901235"/>
              <a:gd name="connsiteY0-2" fmla="*/ 4764 h 1724027"/>
              <a:gd name="connsiteX1-3" fmla="*/ 971439 w 3901235"/>
              <a:gd name="connsiteY1-4" fmla="*/ 0 h 1724027"/>
              <a:gd name="connsiteX2-5" fmla="*/ 3901235 w 3901235"/>
              <a:gd name="connsiteY2-6" fmla="*/ 4764 h 1724027"/>
              <a:gd name="connsiteX3-7" fmla="*/ 3871510 w 3901235"/>
              <a:gd name="connsiteY3-8" fmla="*/ 138797 h 1724027"/>
              <a:gd name="connsiteX4-9" fmla="*/ 1950618 w 3901235"/>
              <a:gd name="connsiteY4-10" fmla="*/ 1724027 h 1724027"/>
              <a:gd name="connsiteX5" fmla="*/ 29725 w 3901235"/>
              <a:gd name="connsiteY5" fmla="*/ 138797 h 1724027"/>
              <a:gd name="connsiteX6" fmla="*/ 0 w 3901235"/>
              <a:gd name="connsiteY6" fmla="*/ 4764 h 1724027"/>
              <a:gd name="connsiteX0-11" fmla="*/ 971439 w 3901235"/>
              <a:gd name="connsiteY0-12" fmla="*/ 0 h 1724027"/>
              <a:gd name="connsiteX1-13" fmla="*/ 3901235 w 3901235"/>
              <a:gd name="connsiteY1-14" fmla="*/ 4764 h 1724027"/>
              <a:gd name="connsiteX2-15" fmla="*/ 3871510 w 3901235"/>
              <a:gd name="connsiteY2-16" fmla="*/ 138797 h 1724027"/>
              <a:gd name="connsiteX3-17" fmla="*/ 1950618 w 3901235"/>
              <a:gd name="connsiteY3-18" fmla="*/ 1724027 h 1724027"/>
              <a:gd name="connsiteX4-19" fmla="*/ 29725 w 3901235"/>
              <a:gd name="connsiteY4-20" fmla="*/ 138797 h 1724027"/>
              <a:gd name="connsiteX5-21" fmla="*/ 0 w 3901235"/>
              <a:gd name="connsiteY5-22" fmla="*/ 4764 h 1724027"/>
              <a:gd name="connsiteX6-23" fmla="*/ 1062879 w 3901235"/>
              <a:gd name="connsiteY6-24" fmla="*/ 91440 h 1724027"/>
              <a:gd name="connsiteX0-25" fmla="*/ 971439 w 3901235"/>
              <a:gd name="connsiteY0-26" fmla="*/ 0 h 1724027"/>
              <a:gd name="connsiteX1-27" fmla="*/ 3901235 w 3901235"/>
              <a:gd name="connsiteY1-28" fmla="*/ 4764 h 1724027"/>
              <a:gd name="connsiteX2-29" fmla="*/ 3871510 w 3901235"/>
              <a:gd name="connsiteY2-30" fmla="*/ 138797 h 1724027"/>
              <a:gd name="connsiteX3-31" fmla="*/ 1950618 w 3901235"/>
              <a:gd name="connsiteY3-32" fmla="*/ 1724027 h 1724027"/>
              <a:gd name="connsiteX4-33" fmla="*/ 29725 w 3901235"/>
              <a:gd name="connsiteY4-34" fmla="*/ 138797 h 1724027"/>
              <a:gd name="connsiteX5-35" fmla="*/ 0 w 3901235"/>
              <a:gd name="connsiteY5-36" fmla="*/ 4764 h 1724027"/>
              <a:gd name="connsiteX0-37" fmla="*/ 3901235 w 3901235"/>
              <a:gd name="connsiteY0-38" fmla="*/ 0 h 1719263"/>
              <a:gd name="connsiteX1-39" fmla="*/ 3871510 w 3901235"/>
              <a:gd name="connsiteY1-40" fmla="*/ 134033 h 1719263"/>
              <a:gd name="connsiteX2-41" fmla="*/ 1950618 w 3901235"/>
              <a:gd name="connsiteY2-42" fmla="*/ 1719263 h 1719263"/>
              <a:gd name="connsiteX3-43" fmla="*/ 29725 w 3901235"/>
              <a:gd name="connsiteY3-44" fmla="*/ 134033 h 1719263"/>
              <a:gd name="connsiteX4-45" fmla="*/ 0 w 3901235"/>
              <a:gd name="connsiteY4-46" fmla="*/ 0 h 17192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01235" h="1719263">
                <a:moveTo>
                  <a:pt x="3901235" y="0"/>
                </a:moveTo>
                <a:lnTo>
                  <a:pt x="3871510" y="134033"/>
                </a:lnTo>
                <a:cubicBezTo>
                  <a:pt x="3629235" y="1049959"/>
                  <a:pt x="2860935" y="1719263"/>
                  <a:pt x="1950618" y="1719263"/>
                </a:cubicBezTo>
                <a:cubicBezTo>
                  <a:pt x="1040298" y="1719263"/>
                  <a:pt x="271998" y="1049959"/>
                  <a:pt x="29725" y="134033"/>
                </a:cubicBez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8" name="任意多边形: 形状 187"/>
          <p:cNvSpPr/>
          <p:nvPr/>
        </p:nvSpPr>
        <p:spPr>
          <a:xfrm>
            <a:off x="4294786" y="0"/>
            <a:ext cx="3592905" cy="1725984"/>
          </a:xfrm>
          <a:custGeom>
            <a:avLst/>
            <a:gdLst>
              <a:gd name="connsiteX0" fmla="*/ 0 w 3592905"/>
              <a:gd name="connsiteY0" fmla="*/ 0 h 1725984"/>
              <a:gd name="connsiteX1" fmla="*/ 3592905 w 3592905"/>
              <a:gd name="connsiteY1" fmla="*/ 0 h 1725984"/>
              <a:gd name="connsiteX2" fmla="*/ 3587358 w 3592905"/>
              <a:gd name="connsiteY2" fmla="*/ 109844 h 1725984"/>
              <a:gd name="connsiteX3" fmla="*/ 1796452 w 3592905"/>
              <a:gd name="connsiteY3" fmla="*/ 1725984 h 1725984"/>
              <a:gd name="connsiteX4" fmla="*/ 5547 w 3592905"/>
              <a:gd name="connsiteY4" fmla="*/ 109844 h 172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905" h="1725984">
                <a:moveTo>
                  <a:pt x="0" y="0"/>
                </a:moveTo>
                <a:lnTo>
                  <a:pt x="3592905" y="0"/>
                </a:lnTo>
                <a:lnTo>
                  <a:pt x="3587358" y="109844"/>
                </a:lnTo>
                <a:cubicBezTo>
                  <a:pt x="3495170" y="1017606"/>
                  <a:pt x="2728536" y="1725984"/>
                  <a:pt x="1796452" y="1725984"/>
                </a:cubicBezTo>
                <a:cubicBezTo>
                  <a:pt x="864368" y="1725984"/>
                  <a:pt x="97735" y="1017606"/>
                  <a:pt x="5547" y="1098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89" name="组合 188"/>
          <p:cNvGrpSpPr/>
          <p:nvPr/>
        </p:nvGrpSpPr>
        <p:grpSpPr>
          <a:xfrm>
            <a:off x="5431027" y="298047"/>
            <a:ext cx="1320423" cy="1005661"/>
            <a:chOff x="5386258" y="298047"/>
            <a:chExt cx="1320423" cy="1005661"/>
          </a:xfrm>
        </p:grpSpPr>
        <p:sp>
          <p:nvSpPr>
            <p:cNvPr id="190" name="矩形 189"/>
            <p:cNvSpPr/>
            <p:nvPr/>
          </p:nvSpPr>
          <p:spPr>
            <a:xfrm>
              <a:off x="5386258" y="298047"/>
              <a:ext cx="748923" cy="769441"/>
            </a:xfrm>
            <a:prstGeom prst="rect">
              <a:avLst/>
            </a:prstGeom>
          </p:spPr>
          <p:txBody>
            <a:bodyPr wrap="none">
              <a:spAutoFit/>
            </a:bodyPr>
            <a:lstStyle/>
            <a:p>
              <a:pPr algn="ctr" defTabSz="914400">
                <a:defRPr/>
              </a:pPr>
              <a:r>
                <a:rPr lang="zh-CN" altLang="en-US" sz="4400" b="1" dirty="0">
                  <a:solidFill>
                    <a:schemeClr val="bg1"/>
                  </a:solidFill>
                  <a:latin typeface="微软雅黑" panose="020B0503020204020204" pitchFamily="34" charset="-122"/>
                  <a:ea typeface="微软雅黑" panose="020B0503020204020204" pitchFamily="34" charset="-122"/>
                </a:rPr>
                <a:t>目</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91" name="矩形 190"/>
            <p:cNvSpPr/>
            <p:nvPr/>
          </p:nvSpPr>
          <p:spPr>
            <a:xfrm>
              <a:off x="5957758" y="534267"/>
              <a:ext cx="748923" cy="769441"/>
            </a:xfrm>
            <a:prstGeom prst="rect">
              <a:avLst/>
            </a:prstGeom>
          </p:spPr>
          <p:txBody>
            <a:bodyPr wrap="none">
              <a:spAutoFit/>
            </a:bodyPr>
            <a:lstStyle/>
            <a:p>
              <a:pPr algn="ctr" defTabSz="914400">
                <a:defRPr/>
              </a:pPr>
              <a:r>
                <a:rPr lang="zh-CN" altLang="en-US" sz="4400" b="1" dirty="0">
                  <a:solidFill>
                    <a:schemeClr val="bg1"/>
                  </a:solidFill>
                  <a:latin typeface="微软雅黑" panose="020B0503020204020204" pitchFamily="34" charset="-122"/>
                  <a:ea typeface="微软雅黑" panose="020B0503020204020204" pitchFamily="34" charset="-122"/>
                </a:rPr>
                <a:t>录</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cxnSp>
          <p:nvCxnSpPr>
            <p:cNvPr id="192" name="直接连接符 191"/>
            <p:cNvCxnSpPr/>
            <p:nvPr/>
          </p:nvCxnSpPr>
          <p:spPr>
            <a:xfrm flipV="1">
              <a:off x="5603081" y="1001316"/>
              <a:ext cx="279797" cy="2155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210300" y="379810"/>
              <a:ext cx="279797" cy="2155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4" name="椭圆 193"/>
          <p:cNvSpPr/>
          <p:nvPr/>
        </p:nvSpPr>
        <p:spPr>
          <a:xfrm>
            <a:off x="4218102" y="1144930"/>
            <a:ext cx="140946" cy="140946"/>
          </a:xfrm>
          <a:prstGeom prst="ellipse">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3546555" y="3326096"/>
            <a:ext cx="687070" cy="583565"/>
          </a:xfrm>
          <a:prstGeom prst="rect">
            <a:avLst/>
          </a:prstGeom>
        </p:spPr>
        <p:txBody>
          <a:bodyPr wrap="none">
            <a:spAutoFit/>
          </a:bodyPr>
          <a:lstStyle/>
          <a:p>
            <a:pPr algn="ctr" defTabSz="914400">
              <a:defRPr/>
            </a:pPr>
            <a:r>
              <a:rPr lang="en-US" altLang="zh-CN" sz="3200" b="1" spc="200" dirty="0">
                <a:solidFill>
                  <a:schemeClr val="accent1"/>
                </a:solidFill>
                <a:latin typeface="+mn-ea"/>
              </a:rPr>
              <a:t>02</a:t>
            </a:r>
            <a:endParaRPr lang="en-US" altLang="zh-CN" sz="3200" b="1" spc="200" dirty="0">
              <a:solidFill>
                <a:schemeClr val="accent1"/>
              </a:solidFill>
              <a:latin typeface="+mn-ea"/>
            </a:endParaRPr>
          </a:p>
        </p:txBody>
      </p:sp>
      <p:sp>
        <p:nvSpPr>
          <p:cNvPr id="198" name="矩形 197"/>
          <p:cNvSpPr/>
          <p:nvPr/>
        </p:nvSpPr>
        <p:spPr>
          <a:xfrm>
            <a:off x="3189049" y="4149943"/>
            <a:ext cx="1402080" cy="460375"/>
          </a:xfrm>
          <a:prstGeom prst="rect">
            <a:avLst/>
          </a:prstGeom>
        </p:spPr>
        <p:txBody>
          <a:bodyPr wrap="none">
            <a:spAutoFit/>
          </a:bodyPr>
          <a:lstStyle/>
          <a:p>
            <a:pPr algn="ctr" defTabSz="914400"/>
            <a:r>
              <a:rPr lang="zh-CN" altLang="en-US" sz="2400" b="1" dirty="0">
                <a:solidFill>
                  <a:schemeClr val="accent1"/>
                </a:solidFill>
                <a:latin typeface="微软雅黑" panose="020B0503020204020204" pitchFamily="34" charset="-122"/>
                <a:ea typeface="微软雅黑" panose="020B0503020204020204" pitchFamily="34" charset="-122"/>
              </a:rPr>
              <a:t>开发过程</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00" name="矩形 199"/>
          <p:cNvSpPr/>
          <p:nvPr/>
        </p:nvSpPr>
        <p:spPr>
          <a:xfrm>
            <a:off x="7347867" y="3488547"/>
            <a:ext cx="1402080" cy="460375"/>
          </a:xfrm>
          <a:prstGeom prst="rect">
            <a:avLst/>
          </a:prstGeom>
        </p:spPr>
        <p:txBody>
          <a:bodyPr wrap="none">
            <a:spAutoFit/>
          </a:bodyPr>
          <a:lstStyle/>
          <a:p>
            <a:pPr algn="ctr" defTabSz="914400"/>
            <a:r>
              <a:rPr lang="zh-CN" altLang="en-US" sz="2400" b="1" dirty="0">
                <a:solidFill>
                  <a:schemeClr val="accent1"/>
                </a:solidFill>
                <a:latin typeface="微软雅黑" panose="020B0503020204020204" pitchFamily="34" charset="-122"/>
                <a:ea typeface="微软雅黑" panose="020B0503020204020204" pitchFamily="34" charset="-122"/>
              </a:rPr>
              <a:t>自我总结</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02" name="矩形 201"/>
          <p:cNvSpPr/>
          <p:nvPr/>
        </p:nvSpPr>
        <p:spPr>
          <a:xfrm>
            <a:off x="9526587" y="4683597"/>
            <a:ext cx="1402080" cy="460375"/>
          </a:xfrm>
          <a:prstGeom prst="rect">
            <a:avLst/>
          </a:prstGeom>
        </p:spPr>
        <p:txBody>
          <a:bodyPr wrap="none">
            <a:spAutoFit/>
          </a:bodyPr>
          <a:lstStyle/>
          <a:p>
            <a:pPr algn="ctr" defTabSz="914400"/>
            <a:r>
              <a:rPr lang="zh-CN" altLang="en-US" sz="2400" b="1" dirty="0">
                <a:solidFill>
                  <a:schemeClr val="accent1"/>
                </a:solidFill>
                <a:latin typeface="微软雅黑" panose="020B0503020204020204" pitchFamily="34" charset="-122"/>
                <a:ea typeface="微软雅黑" panose="020B0503020204020204" pitchFamily="34" charset="-122"/>
              </a:rPr>
              <a:t>产品展示</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04" name="椭圆 203"/>
          <p:cNvSpPr/>
          <p:nvPr/>
        </p:nvSpPr>
        <p:spPr>
          <a:xfrm>
            <a:off x="3805124" y="3909535"/>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5597173" y="2769118"/>
            <a:ext cx="687070" cy="583565"/>
          </a:xfrm>
          <a:prstGeom prst="rect">
            <a:avLst/>
          </a:prstGeom>
        </p:spPr>
        <p:txBody>
          <a:bodyPr wrap="none">
            <a:spAutoFit/>
          </a:bodyPr>
          <a:lstStyle/>
          <a:p>
            <a:pPr algn="ctr" defTabSz="914400">
              <a:defRPr/>
            </a:pPr>
            <a:r>
              <a:rPr lang="en-US" altLang="zh-CN" sz="3200" b="1" spc="200" dirty="0">
                <a:solidFill>
                  <a:schemeClr val="accent1"/>
                </a:solidFill>
                <a:latin typeface="+mn-ea"/>
              </a:rPr>
              <a:t>03</a:t>
            </a:r>
            <a:endParaRPr lang="en-US" altLang="zh-CN" sz="3200" b="1" spc="200" dirty="0">
              <a:solidFill>
                <a:schemeClr val="accent1"/>
              </a:solidFill>
              <a:latin typeface="+mn-ea"/>
            </a:endParaRPr>
          </a:p>
        </p:txBody>
      </p:sp>
      <p:sp>
        <p:nvSpPr>
          <p:cNvPr id="208" name="椭圆 207"/>
          <p:cNvSpPr/>
          <p:nvPr/>
        </p:nvSpPr>
        <p:spPr>
          <a:xfrm>
            <a:off x="5867172" y="3371055"/>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7701880" y="2616083"/>
            <a:ext cx="694055" cy="583565"/>
          </a:xfrm>
          <a:prstGeom prst="rect">
            <a:avLst/>
          </a:prstGeom>
        </p:spPr>
        <p:txBody>
          <a:bodyPr wrap="none">
            <a:spAutoFit/>
          </a:bodyPr>
          <a:lstStyle/>
          <a:p>
            <a:pPr algn="ctr" defTabSz="914400">
              <a:defRPr/>
            </a:pPr>
            <a:r>
              <a:rPr lang="en-US" altLang="zh-CN" sz="3200" b="1" spc="200" dirty="0">
                <a:solidFill>
                  <a:schemeClr val="accent1"/>
                </a:solidFill>
                <a:latin typeface="+mn-ea"/>
              </a:rPr>
              <a:t>04</a:t>
            </a:r>
            <a:endParaRPr lang="en-US" altLang="zh-CN" sz="3200" b="1" spc="200" dirty="0">
              <a:solidFill>
                <a:schemeClr val="accent1"/>
              </a:solidFill>
              <a:latin typeface="+mn-ea"/>
            </a:endParaRPr>
          </a:p>
        </p:txBody>
      </p:sp>
      <p:sp>
        <p:nvSpPr>
          <p:cNvPr id="212" name="椭圆 211"/>
          <p:cNvSpPr/>
          <p:nvPr/>
        </p:nvSpPr>
        <p:spPr>
          <a:xfrm>
            <a:off x="7972197" y="3199605"/>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9856549" y="3853701"/>
            <a:ext cx="687070" cy="583565"/>
          </a:xfrm>
          <a:prstGeom prst="rect">
            <a:avLst/>
          </a:prstGeom>
        </p:spPr>
        <p:txBody>
          <a:bodyPr wrap="none">
            <a:spAutoFit/>
          </a:bodyPr>
          <a:lstStyle/>
          <a:p>
            <a:pPr algn="ctr" defTabSz="914400">
              <a:defRPr/>
            </a:pPr>
            <a:r>
              <a:rPr lang="en-US" altLang="zh-CN" sz="3200" b="1" spc="200" dirty="0">
                <a:solidFill>
                  <a:schemeClr val="accent1"/>
                </a:solidFill>
                <a:latin typeface="+mn-ea"/>
              </a:rPr>
              <a:t>05</a:t>
            </a:r>
            <a:endParaRPr lang="en-US" altLang="zh-CN" sz="3200" b="1" spc="200" dirty="0">
              <a:solidFill>
                <a:schemeClr val="accent1"/>
              </a:solidFill>
              <a:latin typeface="+mn-ea"/>
            </a:endParaRPr>
          </a:p>
        </p:txBody>
      </p:sp>
      <p:sp>
        <p:nvSpPr>
          <p:cNvPr id="216" name="椭圆 215"/>
          <p:cNvSpPr/>
          <p:nvPr/>
        </p:nvSpPr>
        <p:spPr>
          <a:xfrm>
            <a:off x="10123374" y="4456908"/>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a:off x="5242842" y="3636519"/>
            <a:ext cx="1402080" cy="460375"/>
          </a:xfrm>
          <a:prstGeom prst="rect">
            <a:avLst/>
          </a:prstGeom>
        </p:spPr>
        <p:txBody>
          <a:bodyPr wrap="none">
            <a:spAutoFit/>
          </a:bodyPr>
          <a:lstStyle/>
          <a:p>
            <a:pPr algn="ctr" defTabSz="914400"/>
            <a:r>
              <a:rPr lang="zh-CN" altLang="en-US" sz="2400" b="1" dirty="0">
                <a:solidFill>
                  <a:schemeClr val="accent1"/>
                </a:solidFill>
                <a:latin typeface="微软雅黑" panose="020B0503020204020204" pitchFamily="34" charset="-122"/>
                <a:ea typeface="微软雅黑" panose="020B0503020204020204" pitchFamily="34" charset="-122"/>
              </a:rPr>
              <a:t>团队分工</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20" name="椭圆 219"/>
          <p:cNvSpPr/>
          <p:nvPr/>
        </p:nvSpPr>
        <p:spPr>
          <a:xfrm>
            <a:off x="10528414" y="2873716"/>
            <a:ext cx="452100" cy="4521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680564" y="1579768"/>
            <a:ext cx="995680" cy="5835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1" u="none" strike="noStrike" kern="1200" cap="none" spc="0" normalizeH="0" baseline="0" noProof="0">
                <a:ln>
                  <a:noFill/>
                </a:ln>
                <a:solidFill>
                  <a:schemeClr val="accent1"/>
                </a:solidFill>
                <a:uLnTx/>
                <a:uFillTx/>
                <a:latin typeface="+mj-ea"/>
                <a:ea typeface="+mj-ea"/>
                <a:cs typeface="+mn-cs"/>
              </a:rPr>
              <a:t>前端</a:t>
            </a:r>
            <a:endParaRPr kumimoji="0" lang="zh-CN" altLang="en-US" sz="3200" b="1" i="1" u="none" strike="noStrike" kern="1200" cap="none" spc="0" normalizeH="0" baseline="0" noProof="0">
              <a:ln>
                <a:noFill/>
              </a:ln>
              <a:solidFill>
                <a:schemeClr val="accent1"/>
              </a:solidFill>
              <a:uLnTx/>
              <a:uFillTx/>
              <a:latin typeface="+mj-ea"/>
              <a:ea typeface="+mj-ea"/>
              <a:cs typeface="+mn-cs"/>
            </a:endParaRPr>
          </a:p>
        </p:txBody>
      </p:sp>
      <p:sp>
        <p:nvSpPr>
          <p:cNvPr id="62" name="矩形 61"/>
          <p:cNvSpPr/>
          <p:nvPr/>
        </p:nvSpPr>
        <p:spPr>
          <a:xfrm>
            <a:off x="1908175" y="1795780"/>
            <a:ext cx="1800225" cy="3067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rPr>
              <a:t>/  FRONTEND</a:t>
            </a:r>
            <a:endPar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endParaRPr>
          </a:p>
        </p:txBody>
      </p:sp>
      <p:grpSp>
        <p:nvGrpSpPr>
          <p:cNvPr id="55" name="组合 54"/>
          <p:cNvGrpSpPr/>
          <p:nvPr/>
        </p:nvGrpSpPr>
        <p:grpSpPr>
          <a:xfrm>
            <a:off x="520700" y="309245"/>
            <a:ext cx="2317750" cy="276860"/>
            <a:chOff x="155028" y="301849"/>
            <a:chExt cx="1834528" cy="276860"/>
          </a:xfrm>
        </p:grpSpPr>
        <p:sp>
          <p:nvSpPr>
            <p:cNvPr id="57" name="TextBox 29"/>
            <p:cNvSpPr txBox="1"/>
            <p:nvPr/>
          </p:nvSpPr>
          <p:spPr>
            <a:xfrm>
              <a:off x="155028" y="301849"/>
              <a:ext cx="914400" cy="276860"/>
            </a:xfrm>
            <a:prstGeom prst="rect">
              <a:avLst/>
            </a:prstGeom>
            <a:noFill/>
          </p:spPr>
          <p:txBody>
            <a:bodyPr wrap="square" lIns="0" tIns="0" rIns="0" bIns="0" rtlCol="0">
              <a:spAutoFit/>
            </a:bodyPr>
            <a:lstStyle/>
            <a:p>
              <a:pPr algn="ctr"/>
              <a:r>
                <a:rPr lang="zh-CN" altLang="en-US" b="1" dirty="0">
                  <a:solidFill>
                    <a:schemeClr val="accent1"/>
                  </a:solidFill>
                  <a:latin typeface="+mj-ea"/>
                  <a:ea typeface="+mj-ea"/>
                </a:rPr>
                <a:t>预期计划</a:t>
              </a:r>
              <a:endParaRPr lang="zh-CN" altLang="en-US" b="1" dirty="0">
                <a:solidFill>
                  <a:schemeClr val="accent1"/>
                </a:solidFill>
                <a:latin typeface="+mj-ea"/>
                <a:ea typeface="+mj-ea"/>
              </a:endParaRPr>
            </a:p>
          </p:txBody>
        </p:sp>
        <p:sp>
          <p:nvSpPr>
            <p:cNvPr id="59" name="TextBox 32"/>
            <p:cNvSpPr txBox="1"/>
            <p:nvPr/>
          </p:nvSpPr>
          <p:spPr>
            <a:xfrm>
              <a:off x="1075156" y="301849"/>
              <a:ext cx="914400" cy="276860"/>
            </a:xfrm>
            <a:prstGeom prst="rect">
              <a:avLst/>
            </a:prstGeom>
            <a:noFill/>
          </p:spPr>
          <p:txBody>
            <a:bodyPr wrap="square" lIns="0" tIns="0" rIns="0" bIns="0" rtlCol="0">
              <a:spAutoFit/>
            </a:bodyPr>
            <a:lstStyle/>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grpSp>
      <p:sp>
        <p:nvSpPr>
          <p:cNvPr id="70" name="任意多边形: 形状 69"/>
          <p:cNvSpPr/>
          <p:nvPr/>
        </p:nvSpPr>
        <p:spPr>
          <a:xfrm>
            <a:off x="461538"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矩形 70"/>
          <p:cNvSpPr/>
          <p:nvPr/>
        </p:nvSpPr>
        <p:spPr>
          <a:xfrm>
            <a:off x="544830" y="666750"/>
            <a:ext cx="2131060" cy="5835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100" normalizeH="0" baseline="0" noProof="0" dirty="0">
                <a:ln>
                  <a:noFill/>
                </a:ln>
                <a:effectLst/>
                <a:uLnTx/>
                <a:uFillTx/>
                <a:latin typeface="+mj-ea"/>
                <a:ea typeface="+mj-ea"/>
                <a:cs typeface="+mn-cs"/>
              </a:rPr>
              <a:t>预期计划</a:t>
            </a:r>
            <a:endParaRPr kumimoji="0" lang="zh-CN" altLang="en-US" sz="3200" b="1" i="0" u="none" strike="noStrike" kern="1200" cap="none" spc="100" normalizeH="0" baseline="0" noProof="0" dirty="0">
              <a:ln>
                <a:noFill/>
              </a:ln>
              <a:effectLst/>
              <a:uLnTx/>
              <a:uFillTx/>
              <a:latin typeface="+mj-ea"/>
              <a:ea typeface="+mj-ea"/>
              <a:cs typeface="+mn-cs"/>
            </a:endParaRPr>
          </a:p>
        </p:txBody>
      </p:sp>
      <p:grpSp>
        <p:nvGrpSpPr>
          <p:cNvPr id="72" name="组合 71"/>
          <p:cNvGrpSpPr/>
          <p:nvPr/>
        </p:nvGrpSpPr>
        <p:grpSpPr>
          <a:xfrm rot="10800000">
            <a:off x="319365" y="929084"/>
            <a:ext cx="224869" cy="238023"/>
            <a:chOff x="2899687" y="872728"/>
            <a:chExt cx="224869" cy="238023"/>
          </a:xfrm>
        </p:grpSpPr>
        <p:sp>
          <p:nvSpPr>
            <p:cNvPr id="73" name="椭圆 72"/>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矩形 86"/>
          <p:cNvSpPr>
            <a:spLocks noChangeArrowheads="1"/>
          </p:cNvSpPr>
          <p:nvPr/>
        </p:nvSpPr>
        <p:spPr bwMode="auto">
          <a:xfrm>
            <a:off x="535305" y="2111375"/>
            <a:ext cx="486346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27000">
              <a:lnSpc>
                <a:spcPct val="130000"/>
              </a:lnSpc>
              <a:spcAft>
                <a:spcPts val="600"/>
              </a:spcAft>
              <a:buClr>
                <a:srgbClr val="12AAE2"/>
              </a:buClr>
              <a:defRPr/>
            </a:pPr>
            <a:r>
              <a:rPr lang="zh-CN" altLang="en-US">
                <a:latin typeface="微软雅黑" panose="020B0503020204020204" pitchFamily="34" charset="-122"/>
                <a:ea typeface="微软雅黑" panose="020B0503020204020204" pitchFamily="34" charset="-122"/>
                <a:sym typeface="+mn-ea"/>
              </a:rPr>
              <a:t>前端完成除博客搜索页界面外其他界面</a:t>
            </a:r>
            <a:endParaRPr lang="zh-CN" altLang="en-US" dirty="0">
              <a:latin typeface="+mn-ea"/>
            </a:endParaRPr>
          </a:p>
        </p:txBody>
      </p:sp>
      <p:sp>
        <p:nvSpPr>
          <p:cNvPr id="88" name="矩形 87"/>
          <p:cNvSpPr/>
          <p:nvPr/>
        </p:nvSpPr>
        <p:spPr>
          <a:xfrm>
            <a:off x="680564" y="3884818"/>
            <a:ext cx="995680" cy="5835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1" u="none" strike="noStrike" kern="1200" cap="none" spc="0" normalizeH="0" baseline="0" noProof="0" dirty="0">
                <a:ln>
                  <a:noFill/>
                </a:ln>
                <a:solidFill>
                  <a:schemeClr val="accent1"/>
                </a:solidFill>
                <a:uLnTx/>
                <a:uFillTx/>
                <a:latin typeface="+mj-ea"/>
                <a:ea typeface="+mj-ea"/>
                <a:cs typeface="+mn-cs"/>
              </a:rPr>
              <a:t>后端</a:t>
            </a:r>
            <a:endParaRPr kumimoji="0" lang="zh-CN" altLang="en-US" sz="3200" b="1" i="1" u="none" strike="noStrike" kern="1200" cap="none" spc="0" normalizeH="0" baseline="0" noProof="0" dirty="0">
              <a:ln>
                <a:noFill/>
              </a:ln>
              <a:solidFill>
                <a:schemeClr val="accent1"/>
              </a:solidFill>
              <a:uLnTx/>
              <a:uFillTx/>
              <a:latin typeface="+mj-ea"/>
              <a:ea typeface="+mj-ea"/>
              <a:cs typeface="+mn-cs"/>
            </a:endParaRPr>
          </a:p>
        </p:txBody>
      </p:sp>
      <p:sp>
        <p:nvSpPr>
          <p:cNvPr id="89" name="矩形 88"/>
          <p:cNvSpPr/>
          <p:nvPr/>
        </p:nvSpPr>
        <p:spPr>
          <a:xfrm>
            <a:off x="1907914" y="4115508"/>
            <a:ext cx="1217241" cy="3067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rPr>
              <a:t>/  BACKEND</a:t>
            </a:r>
            <a:endPar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endParaRPr>
          </a:p>
        </p:txBody>
      </p:sp>
      <p:sp>
        <p:nvSpPr>
          <p:cNvPr id="90" name="矩形 89"/>
          <p:cNvSpPr>
            <a:spLocks noChangeArrowheads="1"/>
          </p:cNvSpPr>
          <p:nvPr/>
        </p:nvSpPr>
        <p:spPr bwMode="auto">
          <a:xfrm>
            <a:off x="680720" y="4389120"/>
            <a:ext cx="486346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sym typeface="+mn-ea"/>
              </a:rPr>
              <a:t>后端完成除喜好搭配外所有接口</a:t>
            </a:r>
            <a:endParaRPr lang="zh-CN" altLang="en-US">
              <a:solidFill>
                <a:schemeClr val="tx1"/>
              </a:solidFill>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sym typeface="+mn-ea"/>
              </a:rPr>
              <a:t>算法完成温度搭配与抠图两个功能</a:t>
            </a:r>
            <a:endParaRPr lang="zh-CN" altLang="en-US" dirty="0">
              <a:latin typeface="+mn-ea"/>
            </a:endParaRPr>
          </a:p>
        </p:txBody>
      </p:sp>
      <p:cxnSp>
        <p:nvCxnSpPr>
          <p:cNvPr id="49" name="直接连接符 48"/>
          <p:cNvCxnSpPr/>
          <p:nvPr/>
        </p:nvCxnSpPr>
        <p:spPr>
          <a:xfrm>
            <a:off x="798195" y="3506788"/>
            <a:ext cx="28051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30389" y="1579768"/>
            <a:ext cx="995680" cy="583565"/>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1" u="none" strike="noStrike" kern="1200" cap="none" spc="0" normalizeH="0" baseline="0" noProof="0">
                <a:ln>
                  <a:noFill/>
                </a:ln>
                <a:solidFill>
                  <a:schemeClr val="accent1"/>
                </a:solidFill>
                <a:uLnTx/>
                <a:uFillTx/>
                <a:latin typeface="+mj-ea"/>
                <a:ea typeface="+mj-ea"/>
                <a:cs typeface="+mn-cs"/>
              </a:rPr>
              <a:t>交互</a:t>
            </a:r>
            <a:endParaRPr kumimoji="0" lang="zh-CN" altLang="en-US" sz="3200" b="1" i="1" u="none" strike="noStrike" kern="1200" cap="none" spc="0" normalizeH="0" baseline="0" noProof="0">
              <a:ln>
                <a:noFill/>
              </a:ln>
              <a:solidFill>
                <a:schemeClr val="accent1"/>
              </a:solidFill>
              <a:uLnTx/>
              <a:uFillTx/>
              <a:latin typeface="+mj-ea"/>
              <a:ea typeface="+mj-ea"/>
              <a:cs typeface="+mn-cs"/>
            </a:endParaRPr>
          </a:p>
        </p:txBody>
      </p:sp>
      <p:sp>
        <p:nvSpPr>
          <p:cNvPr id="3" name="矩形 2"/>
          <p:cNvSpPr/>
          <p:nvPr/>
        </p:nvSpPr>
        <p:spPr>
          <a:xfrm>
            <a:off x="6858000" y="1795780"/>
            <a:ext cx="1800225" cy="30670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rPr>
              <a:t>/  CONNECTION</a:t>
            </a:r>
            <a:endPar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endParaRPr>
          </a:p>
        </p:txBody>
      </p:sp>
      <p:sp>
        <p:nvSpPr>
          <p:cNvPr id="4" name="矩形 3"/>
          <p:cNvSpPr>
            <a:spLocks noChangeArrowheads="1"/>
          </p:cNvSpPr>
          <p:nvPr/>
        </p:nvSpPr>
        <p:spPr bwMode="auto">
          <a:xfrm>
            <a:off x="5570855" y="2110105"/>
            <a:ext cx="4881880"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sym typeface="+mn-ea"/>
              </a:rPr>
              <a:t>前后端商定接口传输，后端提供接口文档</a:t>
            </a:r>
            <a:endParaRPr lang="zh-CN" altLang="en-US">
              <a:solidFill>
                <a:schemeClr val="tx1"/>
              </a:solidFill>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sym typeface="+mn-ea"/>
              </a:rPr>
              <a:t>前后端交互正常，当前端传输合理的请求时，后端能返回正确的数据</a:t>
            </a:r>
            <a:endParaRPr lang="zh-CN" altLang="en-US" dirty="0">
              <a:latin typeface="+mn-ea"/>
            </a:endParaRPr>
          </a:p>
        </p:txBody>
      </p:sp>
      <p:sp>
        <p:nvSpPr>
          <p:cNvPr id="5" name="矩形 4"/>
          <p:cNvSpPr/>
          <p:nvPr/>
        </p:nvSpPr>
        <p:spPr>
          <a:xfrm>
            <a:off x="5630389" y="3884818"/>
            <a:ext cx="995680" cy="583565"/>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1" u="none" strike="noStrike" kern="1200" cap="none" spc="0" normalizeH="0" baseline="0" noProof="0" dirty="0">
                <a:ln>
                  <a:noFill/>
                </a:ln>
                <a:solidFill>
                  <a:schemeClr val="accent1"/>
                </a:solidFill>
                <a:uLnTx/>
                <a:uFillTx/>
                <a:latin typeface="+mj-ea"/>
                <a:ea typeface="+mj-ea"/>
                <a:cs typeface="+mn-cs"/>
              </a:rPr>
              <a:t>测试</a:t>
            </a:r>
            <a:endParaRPr kumimoji="0" lang="zh-CN" altLang="en-US" sz="3200" b="1" i="1" u="none" strike="noStrike" kern="1200" cap="none" spc="0" normalizeH="0" baseline="0" noProof="0" dirty="0">
              <a:ln>
                <a:noFill/>
              </a:ln>
              <a:solidFill>
                <a:schemeClr val="accent1"/>
              </a:solidFill>
              <a:uLnTx/>
              <a:uFillTx/>
              <a:latin typeface="+mj-ea"/>
              <a:ea typeface="+mj-ea"/>
              <a:cs typeface="+mn-cs"/>
            </a:endParaRPr>
          </a:p>
        </p:txBody>
      </p:sp>
      <p:sp>
        <p:nvSpPr>
          <p:cNvPr id="6" name="矩形 5"/>
          <p:cNvSpPr/>
          <p:nvPr/>
        </p:nvSpPr>
        <p:spPr>
          <a:xfrm>
            <a:off x="6857739" y="4115508"/>
            <a:ext cx="1217241" cy="30670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rPr>
              <a:t>/  TEST</a:t>
            </a:r>
            <a:endPar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endParaRPr>
          </a:p>
        </p:txBody>
      </p:sp>
      <p:sp>
        <p:nvSpPr>
          <p:cNvPr id="7" name="矩形 6"/>
          <p:cNvSpPr>
            <a:spLocks noChangeArrowheads="1"/>
          </p:cNvSpPr>
          <p:nvPr/>
        </p:nvSpPr>
        <p:spPr bwMode="auto">
          <a:xfrm>
            <a:off x="5657215" y="4389120"/>
            <a:ext cx="486346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sym typeface="+mn-ea"/>
              </a:rPr>
              <a:t>前端测试</a:t>
            </a:r>
            <a:r>
              <a:rPr lang="zh-CN" altLang="en-US">
                <a:latin typeface="微软雅黑" panose="020B0503020204020204" pitchFamily="34" charset="-122"/>
                <a:ea typeface="微软雅黑" panose="020B0503020204020204" pitchFamily="34" charset="-122"/>
                <a:sym typeface="+mn-ea"/>
              </a:rPr>
              <a:t>交互</a:t>
            </a:r>
            <a:endParaRPr lang="zh-CN" altLang="en-US">
              <a:latin typeface="微软雅黑" panose="020B0503020204020204" pitchFamily="34" charset="-122"/>
              <a:ea typeface="微软雅黑" panose="020B0503020204020204" pitchFamily="34" charset="-122"/>
              <a:sym typeface="+mn-ea"/>
            </a:endParaRPr>
          </a:p>
          <a:p>
            <a:pPr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sym typeface="+mn-ea"/>
              </a:rPr>
              <a:t>后端测试</a:t>
            </a:r>
            <a:r>
              <a:rPr lang="zh-CN" altLang="en-US">
                <a:latin typeface="微软雅黑" panose="020B0503020204020204" pitchFamily="34" charset="-122"/>
                <a:ea typeface="微软雅黑" panose="020B0503020204020204" pitchFamily="34" charset="-122"/>
                <a:sym typeface="+mn-ea"/>
              </a:rPr>
              <a:t>接口？</a:t>
            </a:r>
            <a:endParaRPr lang="zh-CN" altLang="en-US">
              <a:latin typeface="微软雅黑" panose="020B0503020204020204" pitchFamily="34" charset="-122"/>
              <a:ea typeface="微软雅黑" panose="020B0503020204020204" pitchFamily="34" charset="-122"/>
              <a:sym typeface="+mn-ea"/>
            </a:endParaRPr>
          </a:p>
        </p:txBody>
      </p:sp>
      <p:cxnSp>
        <p:nvCxnSpPr>
          <p:cNvPr id="8" name="直接连接符 7"/>
          <p:cNvCxnSpPr/>
          <p:nvPr/>
        </p:nvCxnSpPr>
        <p:spPr>
          <a:xfrm>
            <a:off x="5738495" y="3506788"/>
            <a:ext cx="28051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885440" y="308610"/>
            <a:ext cx="2317750" cy="276860"/>
            <a:chOff x="155028" y="301849"/>
            <a:chExt cx="1834528" cy="276860"/>
          </a:xfrm>
        </p:grpSpPr>
        <p:sp>
          <p:nvSpPr>
            <p:cNvPr id="12"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开发过程</a:t>
              </a:r>
              <a:endParaRPr lang="zh-CN" altLang="en-US" b="1" dirty="0">
                <a:solidFill>
                  <a:schemeClr val="accent1"/>
                </a:solidFill>
                <a:latin typeface="+mj-ea"/>
                <a:ea typeface="+mj-ea"/>
              </a:endParaRPr>
            </a:p>
          </p:txBody>
        </p:sp>
        <p:sp>
          <p:nvSpPr>
            <p:cNvPr id="13"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团队</a:t>
              </a:r>
              <a:r>
                <a:rPr lang="zh-CN" altLang="en-US" dirty="0">
                  <a:solidFill>
                    <a:schemeClr val="tx1">
                      <a:alpha val="63000"/>
                    </a:schemeClr>
                  </a:solidFill>
                  <a:latin typeface="+mn-ea"/>
                </a:rPr>
                <a:t>分工</a:t>
              </a:r>
              <a:endParaRPr lang="zh-CN" altLang="en-US" dirty="0">
                <a:solidFill>
                  <a:schemeClr val="tx1">
                    <a:alpha val="63000"/>
                  </a:schemeClr>
                </a:solidFill>
                <a:latin typeface="+mn-ea"/>
              </a:endParaRPr>
            </a:p>
          </p:txBody>
        </p:sp>
      </p:grpSp>
      <p:grpSp>
        <p:nvGrpSpPr>
          <p:cNvPr id="14" name="组合 13"/>
          <p:cNvGrpSpPr/>
          <p:nvPr/>
        </p:nvGrpSpPr>
        <p:grpSpPr>
          <a:xfrm>
            <a:off x="5292090" y="300355"/>
            <a:ext cx="2317750" cy="276860"/>
            <a:chOff x="155028" y="301849"/>
            <a:chExt cx="1834528" cy="276860"/>
          </a:xfrm>
        </p:grpSpPr>
        <p:sp>
          <p:nvSpPr>
            <p:cNvPr id="15"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自我总结</a:t>
              </a:r>
              <a:endParaRPr lang="zh-CN" altLang="en-US" dirty="0">
                <a:solidFill>
                  <a:schemeClr val="tx1">
                    <a:alpha val="63000"/>
                  </a:schemeClr>
                </a:solidFill>
                <a:latin typeface="+mn-ea"/>
              </a:endParaRPr>
            </a:p>
          </p:txBody>
        </p:sp>
        <p:sp>
          <p:nvSpPr>
            <p:cNvPr id="16"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00604" y="1579768"/>
            <a:ext cx="995680" cy="5835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1" u="none" strike="noStrike" kern="1200" cap="none" spc="0" normalizeH="0" baseline="0" noProof="0">
                <a:ln>
                  <a:noFill/>
                </a:ln>
                <a:solidFill>
                  <a:schemeClr val="accent1"/>
                </a:solidFill>
                <a:uLnTx/>
                <a:uFillTx/>
                <a:latin typeface="+mj-ea"/>
                <a:ea typeface="+mj-ea"/>
                <a:cs typeface="+mn-cs"/>
              </a:rPr>
              <a:t>前端</a:t>
            </a:r>
            <a:endParaRPr kumimoji="0" lang="zh-CN" altLang="en-US" sz="3200" b="1" i="1" u="none" strike="noStrike" kern="1200" cap="none" spc="0" normalizeH="0" baseline="0" noProof="0">
              <a:ln>
                <a:noFill/>
              </a:ln>
              <a:solidFill>
                <a:schemeClr val="accent1"/>
              </a:solidFill>
              <a:uLnTx/>
              <a:uFillTx/>
              <a:latin typeface="+mj-ea"/>
              <a:ea typeface="+mj-ea"/>
              <a:cs typeface="+mn-cs"/>
            </a:endParaRPr>
          </a:p>
        </p:txBody>
      </p:sp>
      <p:sp>
        <p:nvSpPr>
          <p:cNvPr id="62" name="矩形 61"/>
          <p:cNvSpPr/>
          <p:nvPr/>
        </p:nvSpPr>
        <p:spPr>
          <a:xfrm>
            <a:off x="2228215" y="1795780"/>
            <a:ext cx="1800225" cy="3067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rPr>
              <a:t>/  FRONTEND</a:t>
            </a:r>
            <a:endPar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endParaRPr>
          </a:p>
        </p:txBody>
      </p:sp>
      <p:sp>
        <p:nvSpPr>
          <p:cNvPr id="70" name="任意多边形: 形状 69"/>
          <p:cNvSpPr/>
          <p:nvPr/>
        </p:nvSpPr>
        <p:spPr>
          <a:xfrm>
            <a:off x="1718203"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矩形 70"/>
          <p:cNvSpPr/>
          <p:nvPr/>
        </p:nvSpPr>
        <p:spPr>
          <a:xfrm>
            <a:off x="544830" y="666750"/>
            <a:ext cx="2131060" cy="5835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100" normalizeH="0" baseline="0" noProof="0" dirty="0">
                <a:ln>
                  <a:noFill/>
                </a:ln>
                <a:effectLst/>
                <a:uLnTx/>
                <a:uFillTx/>
                <a:latin typeface="+mj-ea"/>
                <a:ea typeface="+mj-ea"/>
                <a:cs typeface="+mn-cs"/>
              </a:rPr>
              <a:t>实际进展</a:t>
            </a:r>
            <a:endParaRPr kumimoji="0" lang="zh-CN" altLang="en-US" sz="3200" b="1" i="0" u="none" strike="noStrike" kern="1200" cap="none" spc="100" normalizeH="0" baseline="0" noProof="0" dirty="0">
              <a:ln>
                <a:noFill/>
              </a:ln>
              <a:effectLst/>
              <a:uLnTx/>
              <a:uFillTx/>
              <a:latin typeface="+mj-ea"/>
              <a:ea typeface="+mj-ea"/>
              <a:cs typeface="+mn-cs"/>
            </a:endParaRPr>
          </a:p>
        </p:txBody>
      </p:sp>
      <p:grpSp>
        <p:nvGrpSpPr>
          <p:cNvPr id="72" name="组合 71"/>
          <p:cNvGrpSpPr/>
          <p:nvPr/>
        </p:nvGrpSpPr>
        <p:grpSpPr>
          <a:xfrm rot="10800000">
            <a:off x="319365" y="929084"/>
            <a:ext cx="224869" cy="238023"/>
            <a:chOff x="2899687" y="872728"/>
            <a:chExt cx="224869" cy="238023"/>
          </a:xfrm>
        </p:grpSpPr>
        <p:sp>
          <p:nvSpPr>
            <p:cNvPr id="73" name="椭圆 72"/>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矩形 86"/>
          <p:cNvSpPr>
            <a:spLocks noChangeArrowheads="1"/>
          </p:cNvSpPr>
          <p:nvPr/>
        </p:nvSpPr>
        <p:spPr bwMode="auto">
          <a:xfrm>
            <a:off x="757555" y="2111375"/>
            <a:ext cx="3172460"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完成预期界面的编写</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完成预期界面逻辑跳转</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实现与后端的交互</a:t>
            </a:r>
            <a:endParaRPr lang="zh-CN" altLang="en-US" dirty="0">
              <a:latin typeface="+mn-ea"/>
            </a:endParaRPr>
          </a:p>
        </p:txBody>
      </p:sp>
      <p:sp>
        <p:nvSpPr>
          <p:cNvPr id="88" name="矩形 87"/>
          <p:cNvSpPr/>
          <p:nvPr/>
        </p:nvSpPr>
        <p:spPr>
          <a:xfrm>
            <a:off x="1000604" y="3884818"/>
            <a:ext cx="995680" cy="5835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1" u="none" strike="noStrike" kern="1200" cap="none" spc="0" normalizeH="0" baseline="0" noProof="0" dirty="0">
                <a:ln>
                  <a:noFill/>
                </a:ln>
                <a:solidFill>
                  <a:schemeClr val="accent1"/>
                </a:solidFill>
                <a:uLnTx/>
                <a:uFillTx/>
                <a:latin typeface="+mj-ea"/>
                <a:ea typeface="+mj-ea"/>
                <a:cs typeface="+mn-cs"/>
              </a:rPr>
              <a:t>后端</a:t>
            </a:r>
            <a:endParaRPr kumimoji="0" lang="zh-CN" altLang="en-US" sz="3200" b="1" i="1" u="none" strike="noStrike" kern="1200" cap="none" spc="0" normalizeH="0" baseline="0" noProof="0" dirty="0">
              <a:ln>
                <a:noFill/>
              </a:ln>
              <a:solidFill>
                <a:schemeClr val="accent1"/>
              </a:solidFill>
              <a:uLnTx/>
              <a:uFillTx/>
              <a:latin typeface="+mj-ea"/>
              <a:ea typeface="+mj-ea"/>
              <a:cs typeface="+mn-cs"/>
            </a:endParaRPr>
          </a:p>
        </p:txBody>
      </p:sp>
      <p:sp>
        <p:nvSpPr>
          <p:cNvPr id="89" name="矩形 88"/>
          <p:cNvSpPr/>
          <p:nvPr/>
        </p:nvSpPr>
        <p:spPr>
          <a:xfrm>
            <a:off x="2227954" y="4115508"/>
            <a:ext cx="1217241" cy="3067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rPr>
              <a:t>/  BACKEND</a:t>
            </a:r>
            <a:endPar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endParaRPr>
          </a:p>
        </p:txBody>
      </p:sp>
      <p:sp>
        <p:nvSpPr>
          <p:cNvPr id="90" name="矩形 89"/>
          <p:cNvSpPr>
            <a:spLocks noChangeArrowheads="1"/>
          </p:cNvSpPr>
          <p:nvPr/>
        </p:nvSpPr>
        <p:spPr bwMode="auto">
          <a:xfrm>
            <a:off x="757555" y="4393565"/>
            <a:ext cx="3027680"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完成预期接口的编写</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实现温度搭配算法</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实现抠图算法</a:t>
            </a:r>
            <a:endParaRPr lang="zh-CN" altLang="en-US" dirty="0">
              <a:latin typeface="+mn-ea"/>
            </a:endParaRPr>
          </a:p>
        </p:txBody>
      </p:sp>
      <p:cxnSp>
        <p:nvCxnSpPr>
          <p:cNvPr id="49" name="直接连接符 48"/>
          <p:cNvCxnSpPr/>
          <p:nvPr/>
        </p:nvCxnSpPr>
        <p:spPr>
          <a:xfrm>
            <a:off x="1064895" y="3631248"/>
            <a:ext cx="28051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950429" y="3055508"/>
            <a:ext cx="995680" cy="583565"/>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1" u="none" strike="noStrike" kern="1200" cap="none" spc="0" normalizeH="0" baseline="0" noProof="0">
                <a:ln>
                  <a:noFill/>
                </a:ln>
                <a:solidFill>
                  <a:schemeClr val="accent1"/>
                </a:solidFill>
                <a:uLnTx/>
                <a:uFillTx/>
                <a:latin typeface="+mj-ea"/>
                <a:ea typeface="+mj-ea"/>
                <a:cs typeface="+mn-cs"/>
              </a:rPr>
              <a:t>交互</a:t>
            </a:r>
            <a:endParaRPr kumimoji="0" lang="zh-CN" altLang="en-US" sz="3200" b="1" i="1" u="none" strike="noStrike" kern="1200" cap="none" spc="0" normalizeH="0" baseline="0" noProof="0">
              <a:ln>
                <a:noFill/>
              </a:ln>
              <a:solidFill>
                <a:schemeClr val="accent1"/>
              </a:solidFill>
              <a:uLnTx/>
              <a:uFillTx/>
              <a:latin typeface="+mj-ea"/>
              <a:ea typeface="+mj-ea"/>
              <a:cs typeface="+mn-cs"/>
            </a:endParaRPr>
          </a:p>
        </p:txBody>
      </p:sp>
      <p:sp>
        <p:nvSpPr>
          <p:cNvPr id="3" name="矩形 2"/>
          <p:cNvSpPr/>
          <p:nvPr/>
        </p:nvSpPr>
        <p:spPr>
          <a:xfrm>
            <a:off x="7178040" y="3271520"/>
            <a:ext cx="1800225" cy="30670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rPr>
              <a:t>/  CONNECTION</a:t>
            </a:r>
            <a:endParaRPr kumimoji="0" lang="en-US" altLang="zh-CN" sz="1400" b="0" i="1" u="none" strike="noStrike" kern="1200" cap="none" spc="0" normalizeH="0" baseline="0" noProof="0" dirty="0">
              <a:ln>
                <a:noFill/>
              </a:ln>
              <a:solidFill>
                <a:srgbClr val="FFFFFF">
                  <a:lumMod val="50000"/>
                </a:srgbClr>
              </a:solidFill>
              <a:effectLst/>
              <a:uLnTx/>
              <a:uFillTx/>
              <a:latin typeface="+mn-ea"/>
              <a:cs typeface="Calibri Light" panose="020F0302020204030204" pitchFamily="34" charset="0"/>
            </a:endParaRPr>
          </a:p>
        </p:txBody>
      </p:sp>
      <p:sp>
        <p:nvSpPr>
          <p:cNvPr id="4" name="矩形 3"/>
          <p:cNvSpPr>
            <a:spLocks noChangeArrowheads="1"/>
          </p:cNvSpPr>
          <p:nvPr/>
        </p:nvSpPr>
        <p:spPr bwMode="auto">
          <a:xfrm>
            <a:off x="5890895" y="3585845"/>
            <a:ext cx="292100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indent="0">
              <a:lnSpc>
                <a:spcPct val="150000"/>
              </a:lnSpc>
              <a:buFont typeface="Arial" panose="020B0604020202020204" pitchFamily="34" charset="0"/>
              <a:buNone/>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前后端已商定好接口文档</a:t>
            </a:r>
            <a:endParaRPr lang="zh-CN" altLang="en-US" dirty="0">
              <a:latin typeface="+mn-ea"/>
            </a:endParaRPr>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b="1" dirty="0">
                  <a:solidFill>
                    <a:schemeClr val="accent1"/>
                  </a:solidFill>
                  <a:latin typeface="+mj-ea"/>
                  <a:ea typeface="+mj-ea"/>
                </a:rPr>
                <a:t>实际进展</a:t>
              </a:r>
              <a:endParaRPr lang="zh-CN" altLang="en-US" b="1" dirty="0">
                <a:solidFill>
                  <a:schemeClr val="accent1"/>
                </a:solidFill>
                <a:latin typeface="+mj-ea"/>
                <a:ea typeface="+mj-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开发过程</a:t>
              </a:r>
              <a:endParaRPr lang="zh-CN" altLang="en-US" b="1" dirty="0">
                <a:solidFill>
                  <a:schemeClr val="accent1"/>
                </a:solidFill>
                <a:latin typeface="+mj-ea"/>
                <a:ea typeface="+mj-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团队</a:t>
              </a:r>
              <a:r>
                <a:rPr lang="zh-CN" altLang="en-US" dirty="0">
                  <a:solidFill>
                    <a:schemeClr val="tx1">
                      <a:alpha val="63000"/>
                    </a:schemeClr>
                  </a:solidFill>
                  <a:latin typeface="+mn-ea"/>
                </a:rPr>
                <a:t>分工</a:t>
              </a:r>
              <a:endParaRPr lang="zh-CN" altLang="en-US" dirty="0">
                <a:solidFill>
                  <a:schemeClr val="tx1">
                    <a:alpha val="63000"/>
                  </a:schemeClr>
                </a:solidFill>
                <a:latin typeface="+mn-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自我总结</a:t>
              </a:r>
              <a:endParaRPr lang="zh-CN" altLang="en-US" dirty="0">
                <a:solidFill>
                  <a:schemeClr val="tx1">
                    <a:alpha val="63000"/>
                  </a:schemeClr>
                </a:solidFill>
                <a:latin typeface="+mn-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5014913" y="909638"/>
            <a:ext cx="1081087" cy="10810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p:cNvSpPr/>
          <p:nvPr/>
        </p:nvSpPr>
        <p:spPr>
          <a:xfrm>
            <a:off x="6880900" y="3028952"/>
            <a:ext cx="5311100" cy="3829049"/>
          </a:xfrm>
          <a:custGeom>
            <a:avLst/>
            <a:gdLst>
              <a:gd name="connsiteX0" fmla="*/ 4284782 w 5311100"/>
              <a:gd name="connsiteY0" fmla="*/ 0 h 3829049"/>
              <a:gd name="connsiteX1" fmla="*/ 5153890 w 5311100"/>
              <a:gd name="connsiteY1" fmla="*/ 87614 h 3829049"/>
              <a:gd name="connsiteX2" fmla="*/ 5311100 w 5311100"/>
              <a:gd name="connsiteY2" fmla="*/ 123898 h 3829049"/>
              <a:gd name="connsiteX3" fmla="*/ 5311100 w 5311100"/>
              <a:gd name="connsiteY3" fmla="*/ 3829049 h 3829049"/>
              <a:gd name="connsiteX4" fmla="*/ 0 w 5311100"/>
              <a:gd name="connsiteY4" fmla="*/ 3829049 h 3829049"/>
              <a:gd name="connsiteX5" fmla="*/ 22027 w 5311100"/>
              <a:gd name="connsiteY5" fmla="*/ 3655702 h 3829049"/>
              <a:gd name="connsiteX6" fmla="*/ 4284782 w 5311100"/>
              <a:gd name="connsiteY6" fmla="*/ 0 h 382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1100" h="3829049">
                <a:moveTo>
                  <a:pt x="4284782" y="0"/>
                </a:moveTo>
                <a:cubicBezTo>
                  <a:pt x="4582494" y="0"/>
                  <a:pt x="4873160" y="30168"/>
                  <a:pt x="5153890" y="87614"/>
                </a:cubicBezTo>
                <a:lnTo>
                  <a:pt x="5311100" y="123898"/>
                </a:lnTo>
                <a:lnTo>
                  <a:pt x="5311100" y="3829049"/>
                </a:lnTo>
                <a:lnTo>
                  <a:pt x="0" y="3829049"/>
                </a:lnTo>
                <a:lnTo>
                  <a:pt x="22027" y="3655702"/>
                </a:lnTo>
                <a:cubicBezTo>
                  <a:pt x="338317" y="1585702"/>
                  <a:pt x="2126369" y="0"/>
                  <a:pt x="428478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0" name="矩形 129"/>
          <p:cNvSpPr/>
          <p:nvPr/>
        </p:nvSpPr>
        <p:spPr>
          <a:xfrm>
            <a:off x="544830" y="718185"/>
            <a:ext cx="2150745" cy="5835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spc="100" dirty="0">
                <a:latin typeface="+mj-ea"/>
                <a:ea typeface="+mj-ea"/>
              </a:rPr>
              <a:t>开发过程</a:t>
            </a:r>
            <a:endParaRPr lang="zh-CN" altLang="en-US" sz="3200" b="1" spc="100" dirty="0">
              <a:latin typeface="+mj-ea"/>
              <a:ea typeface="+mj-ea"/>
            </a:endParaRPr>
          </a:p>
        </p:txBody>
      </p:sp>
      <p:grpSp>
        <p:nvGrpSpPr>
          <p:cNvPr id="131" name="组合 130"/>
          <p:cNvGrpSpPr/>
          <p:nvPr/>
        </p:nvGrpSpPr>
        <p:grpSpPr>
          <a:xfrm rot="10800000">
            <a:off x="320000" y="85605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矩形 133"/>
          <p:cNvSpPr/>
          <p:nvPr/>
        </p:nvSpPr>
        <p:spPr>
          <a:xfrm>
            <a:off x="6406686" y="1301530"/>
            <a:ext cx="4209139" cy="4644571"/>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1567542" y="1301530"/>
            <a:ext cx="4209139" cy="4644571"/>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694180" y="3753485"/>
            <a:ext cx="4158615" cy="2193290"/>
          </a:xfrm>
          <a:prstGeom prst="rect">
            <a:avLst/>
          </a:prstGeom>
        </p:spPr>
        <p:txBody>
          <a:bodyPr wrap="square">
            <a:spAutoFit/>
          </a:bodyPr>
          <a:lstStyle/>
          <a:p>
            <a:pPr algn="just">
              <a:lnSpc>
                <a:spcPct val="120000"/>
              </a:lnSpc>
            </a:pPr>
            <a:r>
              <a:rPr lang="zh-CN" altLang="en-US" sz="1800" b="1" dirty="0">
                <a:solidFill>
                  <a:schemeClr val="accent1"/>
                </a:solidFill>
                <a:latin typeface="+mj-ea"/>
                <a:ea typeface="+mj-ea"/>
              </a:rPr>
              <a:t>Day1</a:t>
            </a:r>
            <a:endParaRPr lang="zh-CN" altLang="en-US" sz="1800" b="1" dirty="0">
              <a:solidFill>
                <a:schemeClr val="accent1"/>
              </a:solidFill>
              <a:latin typeface="+mj-ea"/>
              <a:ea typeface="+mj-ea"/>
            </a:endParaRPr>
          </a:p>
          <a:p>
            <a:pPr algn="just">
              <a:lnSpc>
                <a:spcPct val="120000"/>
              </a:lnSpc>
            </a:pPr>
            <a:r>
              <a:rPr sz="1600" dirty="0">
                <a:latin typeface="+mn-ea"/>
              </a:rPr>
              <a:t>接口文档框架确定；</a:t>
            </a:r>
            <a:endParaRPr sz="1600" dirty="0">
              <a:latin typeface="+mn-ea"/>
            </a:endParaRPr>
          </a:p>
          <a:p>
            <a:pPr algn="just">
              <a:lnSpc>
                <a:spcPct val="120000"/>
              </a:lnSpc>
            </a:pPr>
            <a:r>
              <a:rPr sz="1600" dirty="0">
                <a:latin typeface="+mn-ea"/>
              </a:rPr>
              <a:t>团队中大部分同学都在进行代码框架的制定和代码学习中。</a:t>
            </a:r>
            <a:endParaRPr sz="1600" dirty="0">
              <a:latin typeface="+mn-ea"/>
            </a:endParaRPr>
          </a:p>
          <a:p>
            <a:pPr algn="just">
              <a:lnSpc>
                <a:spcPct val="120000"/>
              </a:lnSpc>
            </a:pPr>
            <a:r>
              <a:rPr sz="1600" dirty="0">
                <a:latin typeface="+mn-ea"/>
              </a:rPr>
              <a:t>遇到的问题：</a:t>
            </a:r>
            <a:endParaRPr sz="1600" dirty="0">
              <a:latin typeface="+mn-ea"/>
            </a:endParaRPr>
          </a:p>
          <a:p>
            <a:pPr lvl="1" algn="just">
              <a:lnSpc>
                <a:spcPct val="120000"/>
              </a:lnSpc>
            </a:pPr>
            <a:r>
              <a:rPr sz="1600" dirty="0">
                <a:latin typeface="+mn-ea"/>
              </a:rPr>
              <a:t>编译器版本不一致</a:t>
            </a:r>
            <a:endParaRPr sz="1600" dirty="0">
              <a:latin typeface="+mn-ea"/>
            </a:endParaRPr>
          </a:p>
          <a:p>
            <a:pPr lvl="1" algn="just">
              <a:lnSpc>
                <a:spcPct val="120000"/>
              </a:lnSpc>
            </a:pPr>
            <a:r>
              <a:rPr sz="1600" dirty="0">
                <a:latin typeface="+mn-ea"/>
              </a:rPr>
              <a:t>学习教程广泛，难以下手</a:t>
            </a:r>
            <a:endParaRPr sz="1600" dirty="0">
              <a:latin typeface="+mn-ea"/>
            </a:endParaRPr>
          </a:p>
        </p:txBody>
      </p:sp>
      <p:sp>
        <p:nvSpPr>
          <p:cNvPr id="159" name="矩形 158"/>
          <p:cNvSpPr/>
          <p:nvPr/>
        </p:nvSpPr>
        <p:spPr>
          <a:xfrm>
            <a:off x="6445250" y="3818255"/>
            <a:ext cx="4347210" cy="2193290"/>
          </a:xfrm>
          <a:prstGeom prst="rect">
            <a:avLst/>
          </a:prstGeom>
        </p:spPr>
        <p:txBody>
          <a:bodyPr wrap="square">
            <a:spAutoFit/>
          </a:bodyPr>
          <a:lstStyle/>
          <a:p>
            <a:pPr algn="just">
              <a:lnSpc>
                <a:spcPct val="120000"/>
              </a:lnSpc>
              <a:buClrTx/>
              <a:buSzTx/>
              <a:buFontTx/>
            </a:pPr>
            <a:r>
              <a:rPr lang="zh-CN" altLang="en-US" sz="1800" b="1" dirty="0">
                <a:solidFill>
                  <a:schemeClr val="accent1"/>
                </a:solidFill>
                <a:latin typeface="+mj-ea"/>
                <a:ea typeface="+mj-ea"/>
              </a:rPr>
              <a:t>Day2</a:t>
            </a:r>
            <a:endParaRPr lang="zh-CN" altLang="en-US" sz="1800" b="1" dirty="0">
              <a:solidFill>
                <a:schemeClr val="accent1"/>
              </a:solidFill>
              <a:latin typeface="+mj-ea"/>
              <a:ea typeface="+mj-ea"/>
            </a:endParaRPr>
          </a:p>
          <a:p>
            <a:pPr algn="just">
              <a:lnSpc>
                <a:spcPct val="120000"/>
              </a:lnSpc>
              <a:buClrTx/>
              <a:buSzTx/>
              <a:buNone/>
            </a:pPr>
            <a:r>
              <a:rPr sz="1600" dirty="0">
                <a:latin typeface="+mn-ea"/>
              </a:rPr>
              <a:t>大部分同学都开始尝试编写代码</a:t>
            </a:r>
            <a:endParaRPr sz="1600" dirty="0">
              <a:latin typeface="+mn-ea"/>
            </a:endParaRPr>
          </a:p>
          <a:p>
            <a:pPr algn="just">
              <a:lnSpc>
                <a:spcPct val="120000"/>
              </a:lnSpc>
              <a:buClrTx/>
              <a:buSzTx/>
              <a:buNone/>
            </a:pPr>
            <a:r>
              <a:rPr sz="1600" dirty="0">
                <a:latin typeface="+mn-ea"/>
              </a:rPr>
              <a:t>前端组同学大部分在学习retrofit框架</a:t>
            </a:r>
            <a:endParaRPr sz="1600" dirty="0">
              <a:latin typeface="+mn-ea"/>
            </a:endParaRPr>
          </a:p>
          <a:p>
            <a:pPr algn="just">
              <a:lnSpc>
                <a:spcPct val="120000"/>
              </a:lnSpc>
              <a:buClrTx/>
              <a:buSzTx/>
              <a:buNone/>
            </a:pPr>
            <a:r>
              <a:rPr sz="1600" dirty="0">
                <a:latin typeface="+mn-ea"/>
              </a:rPr>
              <a:t>后端组同学则已经开始进行部分代码的撰写了</a:t>
            </a:r>
            <a:endParaRPr sz="1600" dirty="0">
              <a:latin typeface="+mn-ea"/>
            </a:endParaRPr>
          </a:p>
          <a:p>
            <a:pPr algn="just">
              <a:lnSpc>
                <a:spcPct val="120000"/>
              </a:lnSpc>
              <a:buClrTx/>
              <a:buSzTx/>
              <a:buNone/>
            </a:pPr>
            <a:r>
              <a:rPr sz="1600" dirty="0">
                <a:latin typeface="+mn-ea"/>
              </a:rPr>
              <a:t>遇到的问题：</a:t>
            </a:r>
            <a:endParaRPr sz="1600" dirty="0">
              <a:latin typeface="+mn-ea"/>
            </a:endParaRPr>
          </a:p>
          <a:p>
            <a:pPr lvl="2" algn="just">
              <a:lnSpc>
                <a:spcPct val="120000"/>
              </a:lnSpc>
              <a:buClrTx/>
              <a:buSzTx/>
              <a:buNone/>
            </a:pPr>
            <a:r>
              <a:rPr sz="1600" dirty="0">
                <a:latin typeface="+mn-ea"/>
              </a:rPr>
              <a:t>后端出现Token不会撰写的问题</a:t>
            </a:r>
            <a:endParaRPr sz="1600" dirty="0">
              <a:latin typeface="+mn-ea"/>
            </a:endParaRPr>
          </a:p>
          <a:p>
            <a:pPr lvl="2" algn="just">
              <a:lnSpc>
                <a:spcPct val="120000"/>
              </a:lnSpc>
              <a:buClrTx/>
              <a:buSzTx/>
              <a:buNone/>
            </a:pPr>
            <a:r>
              <a:rPr sz="1600" dirty="0">
                <a:latin typeface="+mn-ea"/>
              </a:rPr>
              <a:t>时间管理</a:t>
            </a:r>
            <a:endParaRPr sz="1600" dirty="0">
              <a:latin typeface="+mn-ea"/>
            </a:endParaRPr>
          </a:p>
        </p:txBody>
      </p:sp>
      <p:sp>
        <p:nvSpPr>
          <p:cNvPr id="70" name="任意多边形: 形状 69"/>
          <p:cNvSpPr/>
          <p:nvPr/>
        </p:nvSpPr>
        <p:spPr>
          <a:xfrm>
            <a:off x="2920893"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b="1" dirty="0">
                  <a:solidFill>
                    <a:schemeClr val="accent1"/>
                  </a:solidFill>
                  <a:latin typeface="+mj-ea"/>
                  <a:ea typeface="+mj-ea"/>
                </a:rPr>
                <a:t>开发过程</a:t>
              </a:r>
              <a:endParaRPr lang="zh-CN" altLang="en-US" b="1" dirty="0">
                <a:solidFill>
                  <a:schemeClr val="accent1"/>
                </a:solidFill>
                <a:latin typeface="+mj-ea"/>
                <a:ea typeface="+mj-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团队</a:t>
              </a:r>
              <a:r>
                <a:rPr lang="zh-CN" altLang="en-US" dirty="0">
                  <a:solidFill>
                    <a:schemeClr val="tx1">
                      <a:alpha val="63000"/>
                    </a:schemeClr>
                  </a:solidFill>
                  <a:latin typeface="+mn-ea"/>
                </a:rPr>
                <a:t>分工</a:t>
              </a:r>
              <a:endParaRPr lang="zh-CN" altLang="en-US" dirty="0">
                <a:solidFill>
                  <a:schemeClr val="tx1">
                    <a:alpha val="63000"/>
                  </a:schemeClr>
                </a:solidFill>
                <a:latin typeface="+mn-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自我总结</a:t>
              </a:r>
              <a:endParaRPr lang="zh-CN" altLang="en-US" dirty="0">
                <a:solidFill>
                  <a:schemeClr val="tx1">
                    <a:alpha val="63000"/>
                  </a:schemeClr>
                </a:solidFill>
                <a:latin typeface="+mn-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pic>
        <p:nvPicPr>
          <p:cNvPr id="2" name="图片 1" descr="D:\balabala\软件工程\α冲刺\day1.jpgday1"/>
          <p:cNvPicPr>
            <a:picLocks noChangeAspect="1"/>
          </p:cNvPicPr>
          <p:nvPr/>
        </p:nvPicPr>
        <p:blipFill>
          <a:blip r:embed="rId1"/>
          <a:srcRect/>
          <a:stretch>
            <a:fillRect/>
          </a:stretch>
        </p:blipFill>
        <p:spPr>
          <a:xfrm>
            <a:off x="2212658" y="1344295"/>
            <a:ext cx="2919730" cy="2199640"/>
          </a:xfrm>
          <a:prstGeom prst="rect">
            <a:avLst/>
          </a:prstGeom>
        </p:spPr>
      </p:pic>
      <p:sp>
        <p:nvSpPr>
          <p:cNvPr id="3" name="椭圆 2"/>
          <p:cNvSpPr/>
          <p:nvPr/>
        </p:nvSpPr>
        <p:spPr>
          <a:xfrm>
            <a:off x="1312810" y="3138117"/>
            <a:ext cx="615104" cy="615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800" spc="80" dirty="0">
                <a:solidFill>
                  <a:schemeClr val="bg1"/>
                </a:solidFill>
                <a:latin typeface="Bahnschrift SemiBold Condensed" panose="020B0502040204020203" pitchFamily="34" charset="0"/>
              </a:rPr>
              <a:t>1</a:t>
            </a:r>
            <a:endParaRPr lang="zh-CN" altLang="en-US" sz="2800" spc="80" dirty="0">
              <a:solidFill>
                <a:schemeClr val="bg1"/>
              </a:solidFill>
              <a:latin typeface="Bahnschrift SemiBold Condensed" panose="020B0502040204020203" pitchFamily="34" charset="0"/>
            </a:endParaRPr>
          </a:p>
        </p:txBody>
      </p:sp>
      <p:pic>
        <p:nvPicPr>
          <p:cNvPr id="4" name="图片 3" descr="D:\balabala\软件工程\α冲刺\day2.pngday2"/>
          <p:cNvPicPr>
            <a:picLocks noChangeAspect="1"/>
          </p:cNvPicPr>
          <p:nvPr/>
        </p:nvPicPr>
        <p:blipFill>
          <a:blip r:embed="rId2"/>
          <a:srcRect/>
          <a:stretch>
            <a:fillRect/>
          </a:stretch>
        </p:blipFill>
        <p:spPr>
          <a:xfrm>
            <a:off x="6855460" y="1344295"/>
            <a:ext cx="3311525" cy="2195830"/>
          </a:xfrm>
          <a:prstGeom prst="rect">
            <a:avLst/>
          </a:prstGeom>
        </p:spPr>
      </p:pic>
      <p:sp>
        <p:nvSpPr>
          <p:cNvPr id="154" name="椭圆 153"/>
          <p:cNvSpPr/>
          <p:nvPr/>
        </p:nvSpPr>
        <p:spPr>
          <a:xfrm>
            <a:off x="6128968" y="3138117"/>
            <a:ext cx="615104" cy="615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800" spc="80" dirty="0">
                <a:solidFill>
                  <a:schemeClr val="bg1"/>
                </a:solidFill>
                <a:latin typeface="Bahnschrift SemiBold Condensed" panose="020B0502040204020203" pitchFamily="34" charset="0"/>
              </a:rPr>
              <a:t>2</a:t>
            </a:r>
            <a:endParaRPr lang="zh-CN" altLang="en-US" sz="2800" spc="80" dirty="0">
              <a:solidFill>
                <a:schemeClr val="bg1"/>
              </a:solidFill>
              <a:latin typeface="Bahnschrift SemiBold Condensed" panose="020B0502040204020203"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5014913" y="909638"/>
            <a:ext cx="1081087" cy="10810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p:cNvSpPr/>
          <p:nvPr/>
        </p:nvSpPr>
        <p:spPr>
          <a:xfrm>
            <a:off x="6880900" y="3028952"/>
            <a:ext cx="5311100" cy="3829049"/>
          </a:xfrm>
          <a:custGeom>
            <a:avLst/>
            <a:gdLst>
              <a:gd name="connsiteX0" fmla="*/ 4284782 w 5311100"/>
              <a:gd name="connsiteY0" fmla="*/ 0 h 3829049"/>
              <a:gd name="connsiteX1" fmla="*/ 5153890 w 5311100"/>
              <a:gd name="connsiteY1" fmla="*/ 87614 h 3829049"/>
              <a:gd name="connsiteX2" fmla="*/ 5311100 w 5311100"/>
              <a:gd name="connsiteY2" fmla="*/ 123898 h 3829049"/>
              <a:gd name="connsiteX3" fmla="*/ 5311100 w 5311100"/>
              <a:gd name="connsiteY3" fmla="*/ 3829049 h 3829049"/>
              <a:gd name="connsiteX4" fmla="*/ 0 w 5311100"/>
              <a:gd name="connsiteY4" fmla="*/ 3829049 h 3829049"/>
              <a:gd name="connsiteX5" fmla="*/ 22027 w 5311100"/>
              <a:gd name="connsiteY5" fmla="*/ 3655702 h 3829049"/>
              <a:gd name="connsiteX6" fmla="*/ 4284782 w 5311100"/>
              <a:gd name="connsiteY6" fmla="*/ 0 h 382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1100" h="3829049">
                <a:moveTo>
                  <a:pt x="4284782" y="0"/>
                </a:moveTo>
                <a:cubicBezTo>
                  <a:pt x="4582494" y="0"/>
                  <a:pt x="4873160" y="30168"/>
                  <a:pt x="5153890" y="87614"/>
                </a:cubicBezTo>
                <a:lnTo>
                  <a:pt x="5311100" y="123898"/>
                </a:lnTo>
                <a:lnTo>
                  <a:pt x="5311100" y="3829049"/>
                </a:lnTo>
                <a:lnTo>
                  <a:pt x="0" y="3829049"/>
                </a:lnTo>
                <a:lnTo>
                  <a:pt x="22027" y="3655702"/>
                </a:lnTo>
                <a:cubicBezTo>
                  <a:pt x="338317" y="1585702"/>
                  <a:pt x="2126369" y="0"/>
                  <a:pt x="428478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0" name="矩形 129"/>
          <p:cNvSpPr/>
          <p:nvPr/>
        </p:nvSpPr>
        <p:spPr>
          <a:xfrm>
            <a:off x="544830" y="718185"/>
            <a:ext cx="2150745" cy="5835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spc="100" dirty="0">
                <a:latin typeface="+mj-ea"/>
                <a:ea typeface="+mj-ea"/>
              </a:rPr>
              <a:t>开发过程</a:t>
            </a:r>
            <a:endParaRPr lang="zh-CN" altLang="en-US" sz="3200" b="1" spc="100" dirty="0">
              <a:latin typeface="+mj-ea"/>
              <a:ea typeface="+mj-ea"/>
            </a:endParaRPr>
          </a:p>
        </p:txBody>
      </p:sp>
      <p:grpSp>
        <p:nvGrpSpPr>
          <p:cNvPr id="131" name="组合 130"/>
          <p:cNvGrpSpPr/>
          <p:nvPr/>
        </p:nvGrpSpPr>
        <p:grpSpPr>
          <a:xfrm rot="10800000">
            <a:off x="320000" y="85605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矩形 133"/>
          <p:cNvSpPr/>
          <p:nvPr/>
        </p:nvSpPr>
        <p:spPr>
          <a:xfrm>
            <a:off x="6406686" y="1301530"/>
            <a:ext cx="4209139" cy="4644571"/>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1567542" y="1301530"/>
            <a:ext cx="4209139" cy="4644571"/>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2920893"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b="1" dirty="0">
                  <a:solidFill>
                    <a:schemeClr val="accent1"/>
                  </a:solidFill>
                  <a:latin typeface="+mj-ea"/>
                  <a:ea typeface="+mj-ea"/>
                </a:rPr>
                <a:t>开发过程</a:t>
              </a:r>
              <a:endParaRPr lang="zh-CN" altLang="en-US" b="1" dirty="0">
                <a:solidFill>
                  <a:schemeClr val="accent1"/>
                </a:solidFill>
                <a:latin typeface="+mj-ea"/>
                <a:ea typeface="+mj-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团队</a:t>
              </a:r>
              <a:r>
                <a:rPr lang="zh-CN" altLang="en-US" dirty="0">
                  <a:solidFill>
                    <a:schemeClr val="tx1">
                      <a:alpha val="63000"/>
                    </a:schemeClr>
                  </a:solidFill>
                  <a:latin typeface="+mn-ea"/>
                </a:rPr>
                <a:t>分工</a:t>
              </a:r>
              <a:endParaRPr lang="zh-CN" altLang="en-US" dirty="0">
                <a:solidFill>
                  <a:schemeClr val="tx1">
                    <a:alpha val="63000"/>
                  </a:schemeClr>
                </a:solidFill>
                <a:latin typeface="+mn-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自我总结</a:t>
              </a:r>
              <a:endParaRPr lang="zh-CN" altLang="en-US" dirty="0">
                <a:solidFill>
                  <a:schemeClr val="tx1">
                    <a:alpha val="63000"/>
                  </a:schemeClr>
                </a:solidFill>
                <a:latin typeface="+mn-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pic>
        <p:nvPicPr>
          <p:cNvPr id="2" name="图片 1" descr="D:\balabala\软件工程\α冲刺\day3.jpgday3"/>
          <p:cNvPicPr>
            <a:picLocks noChangeAspect="1"/>
          </p:cNvPicPr>
          <p:nvPr/>
        </p:nvPicPr>
        <p:blipFill>
          <a:blip r:embed="rId1"/>
          <a:srcRect/>
          <a:stretch>
            <a:fillRect/>
          </a:stretch>
        </p:blipFill>
        <p:spPr>
          <a:xfrm>
            <a:off x="2176463" y="1330325"/>
            <a:ext cx="2991485" cy="2199640"/>
          </a:xfrm>
          <a:prstGeom prst="rect">
            <a:avLst/>
          </a:prstGeom>
        </p:spPr>
      </p:pic>
      <p:sp>
        <p:nvSpPr>
          <p:cNvPr id="3" name="椭圆 2"/>
          <p:cNvSpPr/>
          <p:nvPr/>
        </p:nvSpPr>
        <p:spPr>
          <a:xfrm>
            <a:off x="1312810" y="3138117"/>
            <a:ext cx="615104" cy="615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800" spc="80" dirty="0">
                <a:solidFill>
                  <a:schemeClr val="bg1"/>
                </a:solidFill>
                <a:latin typeface="Bahnschrift SemiBold Condensed" panose="020B0502040204020203" pitchFamily="34" charset="0"/>
              </a:rPr>
              <a:t>3</a:t>
            </a:r>
            <a:endParaRPr lang="en-US" altLang="zh-CN" sz="2800" spc="80" dirty="0">
              <a:solidFill>
                <a:schemeClr val="bg1"/>
              </a:solidFill>
              <a:latin typeface="Bahnschrift SemiBold Condensed" panose="020B0502040204020203" pitchFamily="34" charset="0"/>
            </a:endParaRPr>
          </a:p>
        </p:txBody>
      </p:sp>
      <p:pic>
        <p:nvPicPr>
          <p:cNvPr id="4" name="图片 3" descr="D:\balabala\软件工程\α冲刺\day4.jpgday4"/>
          <p:cNvPicPr>
            <a:picLocks noChangeAspect="1"/>
          </p:cNvPicPr>
          <p:nvPr/>
        </p:nvPicPr>
        <p:blipFill>
          <a:blip r:embed="rId2"/>
          <a:srcRect/>
          <a:stretch>
            <a:fillRect/>
          </a:stretch>
        </p:blipFill>
        <p:spPr>
          <a:xfrm>
            <a:off x="7038658" y="1330325"/>
            <a:ext cx="2945130" cy="2195830"/>
          </a:xfrm>
          <a:prstGeom prst="rect">
            <a:avLst/>
          </a:prstGeom>
        </p:spPr>
      </p:pic>
      <p:sp>
        <p:nvSpPr>
          <p:cNvPr id="154" name="椭圆 153"/>
          <p:cNvSpPr/>
          <p:nvPr/>
        </p:nvSpPr>
        <p:spPr>
          <a:xfrm>
            <a:off x="6128968" y="3138117"/>
            <a:ext cx="615104" cy="615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800" spc="80" dirty="0">
                <a:solidFill>
                  <a:schemeClr val="bg1"/>
                </a:solidFill>
                <a:latin typeface="Bahnschrift SemiBold Condensed" panose="020B0502040204020203" pitchFamily="34" charset="0"/>
              </a:rPr>
              <a:t>4</a:t>
            </a:r>
            <a:endParaRPr lang="en-US" altLang="zh-CN" sz="2800" spc="80" dirty="0">
              <a:solidFill>
                <a:schemeClr val="bg1"/>
              </a:solidFill>
              <a:latin typeface="Bahnschrift SemiBold Condensed" panose="020B0502040204020203" pitchFamily="34" charset="0"/>
            </a:endParaRPr>
          </a:p>
        </p:txBody>
      </p:sp>
      <p:sp>
        <p:nvSpPr>
          <p:cNvPr id="5" name="矩形 4"/>
          <p:cNvSpPr/>
          <p:nvPr/>
        </p:nvSpPr>
        <p:spPr>
          <a:xfrm>
            <a:off x="1704340" y="3753485"/>
            <a:ext cx="4158615" cy="1603375"/>
          </a:xfrm>
          <a:prstGeom prst="rect">
            <a:avLst/>
          </a:prstGeom>
        </p:spPr>
        <p:txBody>
          <a:bodyPr wrap="square">
            <a:spAutoFit/>
          </a:bodyPr>
          <a:p>
            <a:pPr algn="just">
              <a:lnSpc>
                <a:spcPct val="120000"/>
              </a:lnSpc>
            </a:pPr>
            <a:r>
              <a:rPr lang="zh-CN" altLang="en-US" sz="1800" b="1" dirty="0">
                <a:solidFill>
                  <a:schemeClr val="accent1"/>
                </a:solidFill>
                <a:latin typeface="+mj-ea"/>
                <a:ea typeface="+mj-ea"/>
              </a:rPr>
              <a:t>Day</a:t>
            </a:r>
            <a:r>
              <a:rPr lang="en-US" altLang="zh-CN" sz="1800" b="1" dirty="0">
                <a:solidFill>
                  <a:schemeClr val="accent1"/>
                </a:solidFill>
                <a:latin typeface="+mj-ea"/>
                <a:ea typeface="+mj-ea"/>
              </a:rPr>
              <a:t>3</a:t>
            </a:r>
            <a:endParaRPr lang="zh-CN" altLang="en-US" sz="1800" b="1" dirty="0">
              <a:solidFill>
                <a:schemeClr val="accent1"/>
              </a:solidFill>
              <a:latin typeface="+mj-ea"/>
              <a:ea typeface="+mj-ea"/>
            </a:endParaRPr>
          </a:p>
          <a:p>
            <a:pPr algn="just">
              <a:lnSpc>
                <a:spcPct val="120000"/>
              </a:lnSpc>
            </a:pPr>
            <a:r>
              <a:rPr sz="1600" dirty="0">
                <a:latin typeface="+mn-ea"/>
              </a:rPr>
              <a:t>紧张代码开发中…</a:t>
            </a:r>
            <a:endParaRPr sz="1600" dirty="0">
              <a:latin typeface="+mn-ea"/>
            </a:endParaRPr>
          </a:p>
          <a:p>
            <a:pPr algn="just">
              <a:lnSpc>
                <a:spcPct val="120000"/>
              </a:lnSpc>
            </a:pPr>
            <a:r>
              <a:rPr sz="1600" dirty="0">
                <a:latin typeface="+mn-ea"/>
              </a:rPr>
              <a:t>遇到的问题：</a:t>
            </a:r>
            <a:endParaRPr sz="1600" dirty="0">
              <a:latin typeface="+mn-ea"/>
            </a:endParaRPr>
          </a:p>
          <a:p>
            <a:pPr algn="just">
              <a:lnSpc>
                <a:spcPct val="120000"/>
              </a:lnSpc>
            </a:pPr>
            <a:r>
              <a:rPr lang="en-US" sz="1600" dirty="0">
                <a:latin typeface="+mn-ea"/>
              </a:rPr>
              <a:t>	</a:t>
            </a:r>
            <a:r>
              <a:rPr sz="1600" dirty="0">
                <a:latin typeface="+mn-ea"/>
              </a:rPr>
              <a:t>项目中期会遇到很多bug，可能需要前后端内部小组会议统一解决。</a:t>
            </a:r>
            <a:endParaRPr sz="1600" dirty="0">
              <a:latin typeface="+mn-ea"/>
            </a:endParaRPr>
          </a:p>
        </p:txBody>
      </p:sp>
      <p:sp>
        <p:nvSpPr>
          <p:cNvPr id="6" name="矩形 5"/>
          <p:cNvSpPr/>
          <p:nvPr/>
        </p:nvSpPr>
        <p:spPr>
          <a:xfrm>
            <a:off x="6406515" y="3752850"/>
            <a:ext cx="4158615" cy="2193290"/>
          </a:xfrm>
          <a:prstGeom prst="rect">
            <a:avLst/>
          </a:prstGeom>
        </p:spPr>
        <p:txBody>
          <a:bodyPr wrap="square">
            <a:spAutoFit/>
          </a:bodyPr>
          <a:p>
            <a:pPr algn="just">
              <a:lnSpc>
                <a:spcPct val="120000"/>
              </a:lnSpc>
            </a:pPr>
            <a:r>
              <a:rPr lang="zh-CN" altLang="en-US" sz="1800" b="1" dirty="0">
                <a:solidFill>
                  <a:schemeClr val="accent1"/>
                </a:solidFill>
                <a:latin typeface="+mj-ea"/>
                <a:ea typeface="+mj-ea"/>
              </a:rPr>
              <a:t>Day</a:t>
            </a:r>
            <a:r>
              <a:rPr lang="en-US" altLang="zh-CN" sz="1800" b="1" dirty="0">
                <a:solidFill>
                  <a:schemeClr val="accent1"/>
                </a:solidFill>
                <a:latin typeface="+mj-ea"/>
                <a:ea typeface="+mj-ea"/>
              </a:rPr>
              <a:t>4</a:t>
            </a:r>
            <a:endParaRPr lang="zh-CN" altLang="en-US" sz="1800" b="1" dirty="0">
              <a:solidFill>
                <a:schemeClr val="accent1"/>
              </a:solidFill>
              <a:latin typeface="+mj-ea"/>
              <a:ea typeface="+mj-ea"/>
            </a:endParaRPr>
          </a:p>
          <a:p>
            <a:pPr algn="just">
              <a:lnSpc>
                <a:spcPct val="120000"/>
              </a:lnSpc>
            </a:pPr>
            <a:r>
              <a:rPr sz="1600" dirty="0">
                <a:latin typeface="+mn-ea"/>
              </a:rPr>
              <a:t>紧张代码开发中…</a:t>
            </a:r>
            <a:endParaRPr sz="1600" dirty="0">
              <a:latin typeface="+mn-ea"/>
            </a:endParaRPr>
          </a:p>
          <a:p>
            <a:pPr algn="just">
              <a:lnSpc>
                <a:spcPct val="120000"/>
              </a:lnSpc>
            </a:pPr>
            <a:r>
              <a:rPr sz="1600" dirty="0">
                <a:latin typeface="+mn-ea"/>
              </a:rPr>
              <a:t>遇到的问题：</a:t>
            </a:r>
            <a:endParaRPr sz="1600" dirty="0">
              <a:latin typeface="+mn-ea"/>
            </a:endParaRPr>
          </a:p>
          <a:p>
            <a:pPr algn="just">
              <a:lnSpc>
                <a:spcPct val="120000"/>
              </a:lnSpc>
            </a:pPr>
            <a:r>
              <a:rPr lang="en-US" sz="1600" dirty="0">
                <a:latin typeface="+mn-ea"/>
              </a:rPr>
              <a:t>	</a:t>
            </a:r>
            <a:r>
              <a:rPr sz="1600" dirty="0">
                <a:latin typeface="+mn-ea"/>
              </a:rPr>
              <a:t>由于大家都想着写完接口或者整个功能再上传GitHub，导致上传粒度过大，难以具体估计项目燃尽进度。</a:t>
            </a:r>
            <a:endParaRPr sz="1600" dirty="0">
              <a:latin typeface="+mn-ea"/>
            </a:endParaRPr>
          </a:p>
          <a:p>
            <a:pPr algn="just">
              <a:lnSpc>
                <a:spcPct val="120000"/>
              </a:lnSpc>
            </a:pPr>
            <a:endParaRPr sz="1600" dirty="0">
              <a:latin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5014913" y="909638"/>
            <a:ext cx="1081087" cy="10810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p:cNvSpPr/>
          <p:nvPr/>
        </p:nvSpPr>
        <p:spPr>
          <a:xfrm>
            <a:off x="6880900" y="3028952"/>
            <a:ext cx="5311100" cy="3829049"/>
          </a:xfrm>
          <a:custGeom>
            <a:avLst/>
            <a:gdLst>
              <a:gd name="connsiteX0" fmla="*/ 4284782 w 5311100"/>
              <a:gd name="connsiteY0" fmla="*/ 0 h 3829049"/>
              <a:gd name="connsiteX1" fmla="*/ 5153890 w 5311100"/>
              <a:gd name="connsiteY1" fmla="*/ 87614 h 3829049"/>
              <a:gd name="connsiteX2" fmla="*/ 5311100 w 5311100"/>
              <a:gd name="connsiteY2" fmla="*/ 123898 h 3829049"/>
              <a:gd name="connsiteX3" fmla="*/ 5311100 w 5311100"/>
              <a:gd name="connsiteY3" fmla="*/ 3829049 h 3829049"/>
              <a:gd name="connsiteX4" fmla="*/ 0 w 5311100"/>
              <a:gd name="connsiteY4" fmla="*/ 3829049 h 3829049"/>
              <a:gd name="connsiteX5" fmla="*/ 22027 w 5311100"/>
              <a:gd name="connsiteY5" fmla="*/ 3655702 h 3829049"/>
              <a:gd name="connsiteX6" fmla="*/ 4284782 w 5311100"/>
              <a:gd name="connsiteY6" fmla="*/ 0 h 382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1100" h="3829049">
                <a:moveTo>
                  <a:pt x="4284782" y="0"/>
                </a:moveTo>
                <a:cubicBezTo>
                  <a:pt x="4582494" y="0"/>
                  <a:pt x="4873160" y="30168"/>
                  <a:pt x="5153890" y="87614"/>
                </a:cubicBezTo>
                <a:lnTo>
                  <a:pt x="5311100" y="123898"/>
                </a:lnTo>
                <a:lnTo>
                  <a:pt x="5311100" y="3829049"/>
                </a:lnTo>
                <a:lnTo>
                  <a:pt x="0" y="3829049"/>
                </a:lnTo>
                <a:lnTo>
                  <a:pt x="22027" y="3655702"/>
                </a:lnTo>
                <a:cubicBezTo>
                  <a:pt x="338317" y="1585702"/>
                  <a:pt x="2126369" y="0"/>
                  <a:pt x="428478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0" name="矩形 129"/>
          <p:cNvSpPr/>
          <p:nvPr/>
        </p:nvSpPr>
        <p:spPr>
          <a:xfrm>
            <a:off x="544830" y="718185"/>
            <a:ext cx="2150745" cy="5835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spc="100" dirty="0">
                <a:latin typeface="+mj-ea"/>
                <a:ea typeface="+mj-ea"/>
              </a:rPr>
              <a:t>开发过程</a:t>
            </a:r>
            <a:endParaRPr lang="zh-CN" altLang="en-US" sz="3200" b="1" spc="100" dirty="0">
              <a:latin typeface="+mj-ea"/>
              <a:ea typeface="+mj-ea"/>
            </a:endParaRPr>
          </a:p>
        </p:txBody>
      </p:sp>
      <p:grpSp>
        <p:nvGrpSpPr>
          <p:cNvPr id="131" name="组合 130"/>
          <p:cNvGrpSpPr/>
          <p:nvPr/>
        </p:nvGrpSpPr>
        <p:grpSpPr>
          <a:xfrm rot="10800000">
            <a:off x="320000" y="85605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矩形 133"/>
          <p:cNvSpPr/>
          <p:nvPr/>
        </p:nvSpPr>
        <p:spPr>
          <a:xfrm>
            <a:off x="6406686" y="1301530"/>
            <a:ext cx="4209139" cy="4644571"/>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1567542" y="1301530"/>
            <a:ext cx="4209139" cy="4644571"/>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2920893"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b="1" dirty="0">
                  <a:solidFill>
                    <a:schemeClr val="accent1"/>
                  </a:solidFill>
                  <a:latin typeface="+mj-ea"/>
                  <a:ea typeface="+mj-ea"/>
                </a:rPr>
                <a:t>开发过程</a:t>
              </a:r>
              <a:endParaRPr lang="zh-CN" altLang="en-US" b="1" dirty="0">
                <a:solidFill>
                  <a:schemeClr val="accent1"/>
                </a:solidFill>
                <a:latin typeface="+mj-ea"/>
                <a:ea typeface="+mj-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团队</a:t>
              </a:r>
              <a:r>
                <a:rPr lang="zh-CN" altLang="en-US" dirty="0">
                  <a:solidFill>
                    <a:schemeClr val="tx1">
                      <a:alpha val="63000"/>
                    </a:schemeClr>
                  </a:solidFill>
                  <a:latin typeface="+mn-ea"/>
                </a:rPr>
                <a:t>分工</a:t>
              </a:r>
              <a:endParaRPr lang="zh-CN" altLang="en-US" dirty="0">
                <a:solidFill>
                  <a:schemeClr val="tx1">
                    <a:alpha val="63000"/>
                  </a:schemeClr>
                </a:solidFill>
                <a:latin typeface="+mn-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自我总结</a:t>
              </a:r>
              <a:endParaRPr lang="zh-CN" altLang="en-US" dirty="0">
                <a:solidFill>
                  <a:schemeClr val="tx1">
                    <a:alpha val="63000"/>
                  </a:schemeClr>
                </a:solidFill>
                <a:latin typeface="+mn-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pic>
        <p:nvPicPr>
          <p:cNvPr id="2" name="图片 1" descr="D:\balabala\软件工程\α冲刺\day5.jpgday5"/>
          <p:cNvPicPr>
            <a:picLocks noChangeAspect="1"/>
          </p:cNvPicPr>
          <p:nvPr/>
        </p:nvPicPr>
        <p:blipFill>
          <a:blip r:embed="rId1"/>
          <a:srcRect/>
          <a:stretch>
            <a:fillRect/>
          </a:stretch>
        </p:blipFill>
        <p:spPr>
          <a:xfrm>
            <a:off x="2200593" y="1372870"/>
            <a:ext cx="2943860" cy="2199640"/>
          </a:xfrm>
          <a:prstGeom prst="rect">
            <a:avLst/>
          </a:prstGeom>
        </p:spPr>
      </p:pic>
      <p:sp>
        <p:nvSpPr>
          <p:cNvPr id="3" name="椭圆 2"/>
          <p:cNvSpPr/>
          <p:nvPr/>
        </p:nvSpPr>
        <p:spPr>
          <a:xfrm>
            <a:off x="1312810" y="3138117"/>
            <a:ext cx="615104" cy="615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800" spc="80" dirty="0">
                <a:solidFill>
                  <a:schemeClr val="bg1"/>
                </a:solidFill>
                <a:latin typeface="Bahnschrift SemiBold Condensed" panose="020B0502040204020203" pitchFamily="34" charset="0"/>
              </a:rPr>
              <a:t>5</a:t>
            </a:r>
            <a:endParaRPr lang="en-US" altLang="zh-CN" sz="2800" spc="80" dirty="0">
              <a:solidFill>
                <a:schemeClr val="bg1"/>
              </a:solidFill>
              <a:latin typeface="Bahnschrift SemiBold Condensed" panose="020B0502040204020203" pitchFamily="34" charset="0"/>
            </a:endParaRPr>
          </a:p>
        </p:txBody>
      </p:sp>
      <p:pic>
        <p:nvPicPr>
          <p:cNvPr id="4" name="图片 3" descr="D:\balabala\软件工程\α冲刺\day6.pngday6"/>
          <p:cNvPicPr>
            <a:picLocks noChangeAspect="1"/>
          </p:cNvPicPr>
          <p:nvPr/>
        </p:nvPicPr>
        <p:blipFill>
          <a:blip r:embed="rId2"/>
          <a:srcRect/>
          <a:stretch>
            <a:fillRect/>
          </a:stretch>
        </p:blipFill>
        <p:spPr>
          <a:xfrm>
            <a:off x="6864668" y="1344295"/>
            <a:ext cx="3293110" cy="2195830"/>
          </a:xfrm>
          <a:prstGeom prst="rect">
            <a:avLst/>
          </a:prstGeom>
        </p:spPr>
      </p:pic>
      <p:sp>
        <p:nvSpPr>
          <p:cNvPr id="154" name="椭圆 153"/>
          <p:cNvSpPr/>
          <p:nvPr/>
        </p:nvSpPr>
        <p:spPr>
          <a:xfrm>
            <a:off x="6128968" y="3138117"/>
            <a:ext cx="615104" cy="615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800" spc="80" dirty="0">
                <a:solidFill>
                  <a:schemeClr val="bg1"/>
                </a:solidFill>
                <a:latin typeface="Bahnschrift SemiBold Condensed" panose="020B0502040204020203" pitchFamily="34" charset="0"/>
              </a:rPr>
              <a:t>6</a:t>
            </a:r>
            <a:endParaRPr lang="en-US" altLang="zh-CN" sz="2800" spc="80" dirty="0">
              <a:solidFill>
                <a:schemeClr val="bg1"/>
              </a:solidFill>
              <a:latin typeface="Bahnschrift SemiBold Condensed" panose="020B0502040204020203" pitchFamily="34" charset="0"/>
            </a:endParaRPr>
          </a:p>
        </p:txBody>
      </p:sp>
      <p:sp>
        <p:nvSpPr>
          <p:cNvPr id="5" name="矩形 4"/>
          <p:cNvSpPr/>
          <p:nvPr/>
        </p:nvSpPr>
        <p:spPr>
          <a:xfrm>
            <a:off x="1617980" y="3753485"/>
            <a:ext cx="4158615" cy="1603375"/>
          </a:xfrm>
          <a:prstGeom prst="rect">
            <a:avLst/>
          </a:prstGeom>
        </p:spPr>
        <p:txBody>
          <a:bodyPr wrap="square">
            <a:spAutoFit/>
          </a:bodyPr>
          <a:p>
            <a:pPr algn="just">
              <a:lnSpc>
                <a:spcPct val="120000"/>
              </a:lnSpc>
            </a:pPr>
            <a:r>
              <a:rPr lang="zh-CN" altLang="en-US" sz="1800" b="1" dirty="0">
                <a:solidFill>
                  <a:schemeClr val="accent1"/>
                </a:solidFill>
                <a:latin typeface="+mj-ea"/>
                <a:ea typeface="+mj-ea"/>
              </a:rPr>
              <a:t>Day</a:t>
            </a:r>
            <a:r>
              <a:rPr lang="en-US" altLang="zh-CN" sz="1800" b="1" dirty="0">
                <a:solidFill>
                  <a:schemeClr val="accent1"/>
                </a:solidFill>
                <a:latin typeface="+mj-ea"/>
                <a:ea typeface="+mj-ea"/>
              </a:rPr>
              <a:t>5</a:t>
            </a:r>
            <a:endParaRPr lang="zh-CN" altLang="en-US" sz="1800" b="1" dirty="0">
              <a:solidFill>
                <a:schemeClr val="accent1"/>
              </a:solidFill>
              <a:latin typeface="+mj-ea"/>
              <a:ea typeface="+mj-ea"/>
            </a:endParaRPr>
          </a:p>
          <a:p>
            <a:pPr algn="just">
              <a:lnSpc>
                <a:spcPct val="120000"/>
              </a:lnSpc>
            </a:pPr>
            <a:r>
              <a:rPr sz="1600" dirty="0">
                <a:latin typeface="+mn-ea"/>
              </a:rPr>
              <a:t>有些懈怠的代码开发中…</a:t>
            </a:r>
            <a:endParaRPr sz="1600" dirty="0">
              <a:latin typeface="+mn-ea"/>
            </a:endParaRPr>
          </a:p>
          <a:p>
            <a:pPr algn="just">
              <a:lnSpc>
                <a:spcPct val="120000"/>
              </a:lnSpc>
            </a:pPr>
            <a:r>
              <a:rPr sz="1600" dirty="0">
                <a:latin typeface="+mn-ea"/>
              </a:rPr>
              <a:t>前后端小组分别开会总结进度和问题统一答复</a:t>
            </a:r>
            <a:endParaRPr sz="1600" dirty="0">
              <a:latin typeface="+mn-ea"/>
            </a:endParaRPr>
          </a:p>
          <a:p>
            <a:pPr algn="just">
              <a:lnSpc>
                <a:spcPct val="120000"/>
              </a:lnSpc>
            </a:pPr>
            <a:endParaRPr sz="1600" dirty="0">
              <a:latin typeface="+mn-ea"/>
            </a:endParaRPr>
          </a:p>
        </p:txBody>
      </p:sp>
      <p:sp>
        <p:nvSpPr>
          <p:cNvPr id="6" name="矩形 5"/>
          <p:cNvSpPr/>
          <p:nvPr/>
        </p:nvSpPr>
        <p:spPr>
          <a:xfrm>
            <a:off x="6457315" y="3803650"/>
            <a:ext cx="4158615" cy="718185"/>
          </a:xfrm>
          <a:prstGeom prst="rect">
            <a:avLst/>
          </a:prstGeom>
        </p:spPr>
        <p:txBody>
          <a:bodyPr wrap="square">
            <a:spAutoFit/>
          </a:bodyPr>
          <a:p>
            <a:pPr algn="just">
              <a:lnSpc>
                <a:spcPct val="120000"/>
              </a:lnSpc>
            </a:pPr>
            <a:r>
              <a:rPr lang="zh-CN" altLang="en-US" sz="1800" b="1" dirty="0">
                <a:solidFill>
                  <a:schemeClr val="accent1"/>
                </a:solidFill>
                <a:latin typeface="+mj-ea"/>
                <a:ea typeface="+mj-ea"/>
              </a:rPr>
              <a:t>Day</a:t>
            </a:r>
            <a:r>
              <a:rPr lang="en-US" altLang="zh-CN" sz="1800" b="1" dirty="0">
                <a:solidFill>
                  <a:schemeClr val="accent1"/>
                </a:solidFill>
                <a:latin typeface="+mj-ea"/>
                <a:ea typeface="+mj-ea"/>
              </a:rPr>
              <a:t>6</a:t>
            </a:r>
            <a:endParaRPr lang="zh-CN" altLang="en-US" sz="1800" b="1" dirty="0">
              <a:solidFill>
                <a:schemeClr val="accent1"/>
              </a:solidFill>
              <a:latin typeface="+mj-ea"/>
              <a:ea typeface="+mj-ea"/>
            </a:endParaRPr>
          </a:p>
          <a:p>
            <a:pPr algn="just">
              <a:lnSpc>
                <a:spcPct val="120000"/>
              </a:lnSpc>
            </a:pPr>
            <a:r>
              <a:rPr sz="1600" dirty="0">
                <a:latin typeface="+mn-ea"/>
              </a:rPr>
              <a:t>复盘、定制最终完成时限、明确冲刺进度</a:t>
            </a:r>
            <a:endParaRPr sz="1600" dirty="0">
              <a:latin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5014913" y="909638"/>
            <a:ext cx="1081087" cy="10810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p:cNvSpPr/>
          <p:nvPr/>
        </p:nvSpPr>
        <p:spPr>
          <a:xfrm>
            <a:off x="6880900" y="3028952"/>
            <a:ext cx="5311100" cy="3829049"/>
          </a:xfrm>
          <a:custGeom>
            <a:avLst/>
            <a:gdLst>
              <a:gd name="connsiteX0" fmla="*/ 4284782 w 5311100"/>
              <a:gd name="connsiteY0" fmla="*/ 0 h 3829049"/>
              <a:gd name="connsiteX1" fmla="*/ 5153890 w 5311100"/>
              <a:gd name="connsiteY1" fmla="*/ 87614 h 3829049"/>
              <a:gd name="connsiteX2" fmla="*/ 5311100 w 5311100"/>
              <a:gd name="connsiteY2" fmla="*/ 123898 h 3829049"/>
              <a:gd name="connsiteX3" fmla="*/ 5311100 w 5311100"/>
              <a:gd name="connsiteY3" fmla="*/ 3829049 h 3829049"/>
              <a:gd name="connsiteX4" fmla="*/ 0 w 5311100"/>
              <a:gd name="connsiteY4" fmla="*/ 3829049 h 3829049"/>
              <a:gd name="connsiteX5" fmla="*/ 22027 w 5311100"/>
              <a:gd name="connsiteY5" fmla="*/ 3655702 h 3829049"/>
              <a:gd name="connsiteX6" fmla="*/ 4284782 w 5311100"/>
              <a:gd name="connsiteY6" fmla="*/ 0 h 382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1100" h="3829049">
                <a:moveTo>
                  <a:pt x="4284782" y="0"/>
                </a:moveTo>
                <a:cubicBezTo>
                  <a:pt x="4582494" y="0"/>
                  <a:pt x="4873160" y="30168"/>
                  <a:pt x="5153890" y="87614"/>
                </a:cubicBezTo>
                <a:lnTo>
                  <a:pt x="5311100" y="123898"/>
                </a:lnTo>
                <a:lnTo>
                  <a:pt x="5311100" y="3829049"/>
                </a:lnTo>
                <a:lnTo>
                  <a:pt x="0" y="3829049"/>
                </a:lnTo>
                <a:lnTo>
                  <a:pt x="22027" y="3655702"/>
                </a:lnTo>
                <a:cubicBezTo>
                  <a:pt x="338317" y="1585702"/>
                  <a:pt x="2126369" y="0"/>
                  <a:pt x="428478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0" name="矩形 129"/>
          <p:cNvSpPr/>
          <p:nvPr/>
        </p:nvSpPr>
        <p:spPr>
          <a:xfrm>
            <a:off x="544830" y="718185"/>
            <a:ext cx="2150745" cy="5835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spc="100" dirty="0">
                <a:latin typeface="+mj-ea"/>
                <a:ea typeface="+mj-ea"/>
              </a:rPr>
              <a:t>开发过程</a:t>
            </a:r>
            <a:endParaRPr lang="zh-CN" altLang="en-US" sz="3200" b="1" spc="100" dirty="0">
              <a:latin typeface="+mj-ea"/>
              <a:ea typeface="+mj-ea"/>
            </a:endParaRPr>
          </a:p>
        </p:txBody>
      </p:sp>
      <p:grpSp>
        <p:nvGrpSpPr>
          <p:cNvPr id="131" name="组合 130"/>
          <p:cNvGrpSpPr/>
          <p:nvPr/>
        </p:nvGrpSpPr>
        <p:grpSpPr>
          <a:xfrm rot="10800000">
            <a:off x="320000" y="85605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矩形 133"/>
          <p:cNvSpPr/>
          <p:nvPr/>
        </p:nvSpPr>
        <p:spPr>
          <a:xfrm>
            <a:off x="6406686" y="1301530"/>
            <a:ext cx="4209139" cy="4644571"/>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1567542" y="1301530"/>
            <a:ext cx="4209139" cy="4644571"/>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2920893"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b="1" dirty="0">
                  <a:solidFill>
                    <a:schemeClr val="accent1"/>
                  </a:solidFill>
                  <a:latin typeface="+mj-ea"/>
                  <a:ea typeface="+mj-ea"/>
                </a:rPr>
                <a:t>开发过程</a:t>
              </a:r>
              <a:endParaRPr lang="zh-CN" altLang="en-US" b="1" dirty="0">
                <a:solidFill>
                  <a:schemeClr val="accent1"/>
                </a:solidFill>
                <a:latin typeface="+mj-ea"/>
                <a:ea typeface="+mj-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团队</a:t>
              </a:r>
              <a:r>
                <a:rPr lang="zh-CN" altLang="en-US" dirty="0">
                  <a:solidFill>
                    <a:schemeClr val="tx1">
                      <a:alpha val="63000"/>
                    </a:schemeClr>
                  </a:solidFill>
                  <a:latin typeface="+mn-ea"/>
                </a:rPr>
                <a:t>分工</a:t>
              </a:r>
              <a:endParaRPr lang="zh-CN" altLang="en-US" dirty="0">
                <a:solidFill>
                  <a:schemeClr val="tx1">
                    <a:alpha val="63000"/>
                  </a:schemeClr>
                </a:solidFill>
                <a:latin typeface="+mn-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自我总结</a:t>
              </a:r>
              <a:endParaRPr lang="zh-CN" altLang="en-US" dirty="0">
                <a:solidFill>
                  <a:schemeClr val="tx1">
                    <a:alpha val="63000"/>
                  </a:schemeClr>
                </a:solidFill>
                <a:latin typeface="+mn-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pic>
        <p:nvPicPr>
          <p:cNvPr id="2" name="图片 1" descr="D:\balabala\软件工程\α冲刺\Day7.jpgDay7"/>
          <p:cNvPicPr>
            <a:picLocks noChangeAspect="1"/>
          </p:cNvPicPr>
          <p:nvPr/>
        </p:nvPicPr>
        <p:blipFill>
          <a:blip r:embed="rId1"/>
          <a:srcRect/>
          <a:stretch>
            <a:fillRect/>
          </a:stretch>
        </p:blipFill>
        <p:spPr>
          <a:xfrm>
            <a:off x="2200275" y="1344295"/>
            <a:ext cx="2943225" cy="2199640"/>
          </a:xfrm>
          <a:prstGeom prst="rect">
            <a:avLst/>
          </a:prstGeom>
        </p:spPr>
      </p:pic>
      <p:sp>
        <p:nvSpPr>
          <p:cNvPr id="3" name="椭圆 2"/>
          <p:cNvSpPr/>
          <p:nvPr/>
        </p:nvSpPr>
        <p:spPr>
          <a:xfrm>
            <a:off x="1312810" y="3138117"/>
            <a:ext cx="615104" cy="615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800" spc="80" dirty="0">
                <a:solidFill>
                  <a:schemeClr val="bg1"/>
                </a:solidFill>
                <a:latin typeface="Bahnschrift SemiBold Condensed" panose="020B0502040204020203" pitchFamily="34" charset="0"/>
              </a:rPr>
              <a:t>7</a:t>
            </a:r>
            <a:endParaRPr lang="en-US" altLang="zh-CN" sz="2800" spc="80" dirty="0">
              <a:solidFill>
                <a:schemeClr val="bg1"/>
              </a:solidFill>
              <a:latin typeface="Bahnschrift SemiBold Condensed" panose="020B0502040204020203" pitchFamily="34" charset="0"/>
            </a:endParaRPr>
          </a:p>
        </p:txBody>
      </p:sp>
      <p:pic>
        <p:nvPicPr>
          <p:cNvPr id="4" name="图片 3" descr="D:\balabala\软件工程\α冲刺\Day8.jpgDay8"/>
          <p:cNvPicPr>
            <a:picLocks noChangeAspect="1"/>
          </p:cNvPicPr>
          <p:nvPr/>
        </p:nvPicPr>
        <p:blipFill>
          <a:blip r:embed="rId2"/>
          <a:srcRect/>
          <a:stretch>
            <a:fillRect/>
          </a:stretch>
        </p:blipFill>
        <p:spPr>
          <a:xfrm>
            <a:off x="7036118" y="1344295"/>
            <a:ext cx="2950210" cy="2195830"/>
          </a:xfrm>
          <a:prstGeom prst="rect">
            <a:avLst/>
          </a:prstGeom>
        </p:spPr>
      </p:pic>
      <p:sp>
        <p:nvSpPr>
          <p:cNvPr id="154" name="椭圆 153"/>
          <p:cNvSpPr/>
          <p:nvPr/>
        </p:nvSpPr>
        <p:spPr>
          <a:xfrm>
            <a:off x="6128968" y="3138117"/>
            <a:ext cx="615104" cy="615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800" spc="80" dirty="0">
                <a:solidFill>
                  <a:schemeClr val="bg1"/>
                </a:solidFill>
                <a:latin typeface="Bahnschrift SemiBold Condensed" panose="020B0502040204020203" pitchFamily="34" charset="0"/>
              </a:rPr>
              <a:t>8</a:t>
            </a:r>
            <a:endParaRPr lang="en-US" altLang="zh-CN" sz="2800" spc="80" dirty="0">
              <a:solidFill>
                <a:schemeClr val="bg1"/>
              </a:solidFill>
              <a:latin typeface="Bahnschrift SemiBold Condensed" panose="020B0502040204020203" pitchFamily="34" charset="0"/>
            </a:endParaRPr>
          </a:p>
        </p:txBody>
      </p:sp>
      <p:sp>
        <p:nvSpPr>
          <p:cNvPr id="5" name="矩形 4"/>
          <p:cNvSpPr/>
          <p:nvPr/>
        </p:nvSpPr>
        <p:spPr>
          <a:xfrm>
            <a:off x="1704340" y="3753485"/>
            <a:ext cx="4158615" cy="718185"/>
          </a:xfrm>
          <a:prstGeom prst="rect">
            <a:avLst/>
          </a:prstGeom>
        </p:spPr>
        <p:txBody>
          <a:bodyPr wrap="square">
            <a:spAutoFit/>
          </a:bodyPr>
          <a:p>
            <a:pPr algn="just">
              <a:lnSpc>
                <a:spcPct val="120000"/>
              </a:lnSpc>
            </a:pPr>
            <a:r>
              <a:rPr lang="zh-CN" altLang="en-US" sz="1800" b="1" dirty="0">
                <a:solidFill>
                  <a:schemeClr val="accent1"/>
                </a:solidFill>
                <a:latin typeface="+mj-ea"/>
                <a:ea typeface="+mj-ea"/>
              </a:rPr>
              <a:t>Day</a:t>
            </a:r>
            <a:r>
              <a:rPr lang="en-US" altLang="zh-CN" sz="1800" b="1" dirty="0">
                <a:solidFill>
                  <a:schemeClr val="accent1"/>
                </a:solidFill>
                <a:latin typeface="+mj-ea"/>
                <a:ea typeface="+mj-ea"/>
              </a:rPr>
              <a:t>7</a:t>
            </a:r>
            <a:endParaRPr lang="zh-CN" altLang="en-US" sz="1800" b="1" dirty="0">
              <a:solidFill>
                <a:schemeClr val="accent1"/>
              </a:solidFill>
              <a:latin typeface="+mj-ea"/>
              <a:ea typeface="+mj-ea"/>
            </a:endParaRPr>
          </a:p>
          <a:p>
            <a:pPr algn="just">
              <a:lnSpc>
                <a:spcPct val="120000"/>
              </a:lnSpc>
            </a:pPr>
            <a:r>
              <a:rPr sz="1600" dirty="0">
                <a:latin typeface="+mn-ea"/>
              </a:rPr>
              <a:t>小组成员找了一个地方集中开发解决问题</a:t>
            </a:r>
            <a:endParaRPr sz="1600" dirty="0">
              <a:latin typeface="+mn-ea"/>
            </a:endParaRPr>
          </a:p>
        </p:txBody>
      </p:sp>
      <p:sp>
        <p:nvSpPr>
          <p:cNvPr id="6" name="矩形 5"/>
          <p:cNvSpPr/>
          <p:nvPr/>
        </p:nvSpPr>
        <p:spPr>
          <a:xfrm>
            <a:off x="6406515" y="3752850"/>
            <a:ext cx="4158615" cy="1013460"/>
          </a:xfrm>
          <a:prstGeom prst="rect">
            <a:avLst/>
          </a:prstGeom>
        </p:spPr>
        <p:txBody>
          <a:bodyPr wrap="square">
            <a:spAutoFit/>
          </a:bodyPr>
          <a:p>
            <a:pPr algn="just">
              <a:lnSpc>
                <a:spcPct val="120000"/>
              </a:lnSpc>
            </a:pPr>
            <a:r>
              <a:rPr lang="zh-CN" altLang="en-US" sz="1800" b="1" dirty="0">
                <a:solidFill>
                  <a:schemeClr val="accent1"/>
                </a:solidFill>
                <a:latin typeface="+mj-ea"/>
                <a:ea typeface="+mj-ea"/>
              </a:rPr>
              <a:t>Day</a:t>
            </a:r>
            <a:r>
              <a:rPr lang="en-US" altLang="zh-CN" sz="1800" b="1" dirty="0">
                <a:solidFill>
                  <a:schemeClr val="accent1"/>
                </a:solidFill>
                <a:latin typeface="+mj-ea"/>
                <a:ea typeface="+mj-ea"/>
              </a:rPr>
              <a:t>8</a:t>
            </a:r>
            <a:endParaRPr lang="zh-CN" altLang="en-US" sz="1800" b="1" dirty="0">
              <a:solidFill>
                <a:schemeClr val="accent1"/>
              </a:solidFill>
              <a:latin typeface="+mj-ea"/>
              <a:ea typeface="+mj-ea"/>
            </a:endParaRPr>
          </a:p>
          <a:p>
            <a:pPr algn="just">
              <a:lnSpc>
                <a:spcPct val="120000"/>
              </a:lnSpc>
            </a:pPr>
            <a:r>
              <a:rPr sz="1600" dirty="0">
                <a:latin typeface="+mn-ea"/>
              </a:rPr>
              <a:t>集中开发解决问题，并定制了一前端对一后端的直接接口测试任务</a:t>
            </a:r>
            <a:endParaRPr sz="1600" dirty="0">
              <a:latin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5014913" y="909638"/>
            <a:ext cx="1081087" cy="10810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p:cNvSpPr/>
          <p:nvPr/>
        </p:nvSpPr>
        <p:spPr>
          <a:xfrm>
            <a:off x="6880900" y="3028952"/>
            <a:ext cx="5311100" cy="3829049"/>
          </a:xfrm>
          <a:custGeom>
            <a:avLst/>
            <a:gdLst>
              <a:gd name="connsiteX0" fmla="*/ 4284782 w 5311100"/>
              <a:gd name="connsiteY0" fmla="*/ 0 h 3829049"/>
              <a:gd name="connsiteX1" fmla="*/ 5153890 w 5311100"/>
              <a:gd name="connsiteY1" fmla="*/ 87614 h 3829049"/>
              <a:gd name="connsiteX2" fmla="*/ 5311100 w 5311100"/>
              <a:gd name="connsiteY2" fmla="*/ 123898 h 3829049"/>
              <a:gd name="connsiteX3" fmla="*/ 5311100 w 5311100"/>
              <a:gd name="connsiteY3" fmla="*/ 3829049 h 3829049"/>
              <a:gd name="connsiteX4" fmla="*/ 0 w 5311100"/>
              <a:gd name="connsiteY4" fmla="*/ 3829049 h 3829049"/>
              <a:gd name="connsiteX5" fmla="*/ 22027 w 5311100"/>
              <a:gd name="connsiteY5" fmla="*/ 3655702 h 3829049"/>
              <a:gd name="connsiteX6" fmla="*/ 4284782 w 5311100"/>
              <a:gd name="connsiteY6" fmla="*/ 0 h 382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1100" h="3829049">
                <a:moveTo>
                  <a:pt x="4284782" y="0"/>
                </a:moveTo>
                <a:cubicBezTo>
                  <a:pt x="4582494" y="0"/>
                  <a:pt x="4873160" y="30168"/>
                  <a:pt x="5153890" y="87614"/>
                </a:cubicBezTo>
                <a:lnTo>
                  <a:pt x="5311100" y="123898"/>
                </a:lnTo>
                <a:lnTo>
                  <a:pt x="5311100" y="3829049"/>
                </a:lnTo>
                <a:lnTo>
                  <a:pt x="0" y="3829049"/>
                </a:lnTo>
                <a:lnTo>
                  <a:pt x="22027" y="3655702"/>
                </a:lnTo>
                <a:cubicBezTo>
                  <a:pt x="338317" y="1585702"/>
                  <a:pt x="2126369" y="0"/>
                  <a:pt x="428478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0" name="矩形 129"/>
          <p:cNvSpPr/>
          <p:nvPr/>
        </p:nvSpPr>
        <p:spPr>
          <a:xfrm>
            <a:off x="544830" y="718185"/>
            <a:ext cx="2150745" cy="5835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spc="100" dirty="0">
                <a:latin typeface="+mj-ea"/>
                <a:ea typeface="+mj-ea"/>
              </a:rPr>
              <a:t>开发过程</a:t>
            </a:r>
            <a:endParaRPr lang="zh-CN" altLang="en-US" sz="3200" b="1" spc="100" dirty="0">
              <a:latin typeface="+mj-ea"/>
              <a:ea typeface="+mj-ea"/>
            </a:endParaRPr>
          </a:p>
        </p:txBody>
      </p:sp>
      <p:grpSp>
        <p:nvGrpSpPr>
          <p:cNvPr id="131" name="组合 130"/>
          <p:cNvGrpSpPr/>
          <p:nvPr/>
        </p:nvGrpSpPr>
        <p:grpSpPr>
          <a:xfrm rot="10800000">
            <a:off x="320000" y="85605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矩形 133"/>
          <p:cNvSpPr/>
          <p:nvPr/>
        </p:nvSpPr>
        <p:spPr>
          <a:xfrm>
            <a:off x="6406686" y="1301530"/>
            <a:ext cx="4209139" cy="4644571"/>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1567542" y="1301530"/>
            <a:ext cx="4209139" cy="4644571"/>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2920893"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 name="组合 8"/>
          <p:cNvGrpSpPr/>
          <p:nvPr/>
        </p:nvGrpSpPr>
        <p:grpSpPr>
          <a:xfrm>
            <a:off x="538923" y="318770"/>
            <a:ext cx="2310514" cy="276860"/>
            <a:chOff x="1012832" y="301849"/>
            <a:chExt cx="1828801" cy="276860"/>
          </a:xfrm>
        </p:grpSpPr>
        <p:sp>
          <p:nvSpPr>
            <p:cNvPr id="10" name="TextBox 29"/>
            <p:cNvSpPr txBox="1"/>
            <p:nvPr/>
          </p:nvSpPr>
          <p:spPr>
            <a:xfrm>
              <a:off x="1927233"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实际进展</a:t>
              </a:r>
              <a:endParaRPr lang="zh-CN" altLang="en-US" dirty="0">
                <a:solidFill>
                  <a:schemeClr val="tx1">
                    <a:alpha val="63000"/>
                  </a:schemeClr>
                </a:solidFill>
                <a:latin typeface="+mn-ea"/>
              </a:endParaRPr>
            </a:p>
          </p:txBody>
        </p:sp>
        <p:sp>
          <p:nvSpPr>
            <p:cNvPr id="11" name="TextBox 32"/>
            <p:cNvSpPr txBox="1"/>
            <p:nvPr/>
          </p:nvSpPr>
          <p:spPr>
            <a:xfrm>
              <a:off x="1012832"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预期计划</a:t>
              </a:r>
              <a:endParaRPr lang="zh-CN" altLang="en-US" dirty="0">
                <a:solidFill>
                  <a:schemeClr val="tx1">
                    <a:alpha val="63000"/>
                  </a:schemeClr>
                </a:solidFill>
                <a:latin typeface="+mn-ea"/>
              </a:endParaRPr>
            </a:p>
          </p:txBody>
        </p:sp>
      </p:grpSp>
      <p:grpSp>
        <p:nvGrpSpPr>
          <p:cNvPr id="12" name="组合 11"/>
          <p:cNvGrpSpPr/>
          <p:nvPr/>
        </p:nvGrpSpPr>
        <p:grpSpPr>
          <a:xfrm>
            <a:off x="2885440" y="317500"/>
            <a:ext cx="2317750" cy="276860"/>
            <a:chOff x="155028" y="301849"/>
            <a:chExt cx="1834528" cy="276860"/>
          </a:xfrm>
        </p:grpSpPr>
        <p:sp>
          <p:nvSpPr>
            <p:cNvPr id="13"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b="1" dirty="0">
                  <a:solidFill>
                    <a:schemeClr val="accent1"/>
                  </a:solidFill>
                  <a:latin typeface="+mj-ea"/>
                  <a:ea typeface="+mj-ea"/>
                </a:rPr>
                <a:t>开发过程</a:t>
              </a:r>
              <a:endParaRPr lang="zh-CN" altLang="en-US" b="1" dirty="0">
                <a:solidFill>
                  <a:schemeClr val="accent1"/>
                </a:solidFill>
                <a:latin typeface="+mj-ea"/>
                <a:ea typeface="+mj-ea"/>
              </a:endParaRPr>
            </a:p>
          </p:txBody>
        </p:sp>
        <p:sp>
          <p:nvSpPr>
            <p:cNvPr id="14"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团队</a:t>
              </a:r>
              <a:r>
                <a:rPr lang="zh-CN" altLang="en-US" dirty="0">
                  <a:solidFill>
                    <a:schemeClr val="tx1">
                      <a:alpha val="63000"/>
                    </a:schemeClr>
                  </a:solidFill>
                  <a:latin typeface="+mn-ea"/>
                </a:rPr>
                <a:t>分工</a:t>
              </a:r>
              <a:endParaRPr lang="zh-CN" altLang="en-US" dirty="0">
                <a:solidFill>
                  <a:schemeClr val="tx1">
                    <a:alpha val="63000"/>
                  </a:schemeClr>
                </a:solidFill>
                <a:latin typeface="+mn-ea"/>
              </a:endParaRPr>
            </a:p>
          </p:txBody>
        </p:sp>
      </p:grpSp>
      <p:grpSp>
        <p:nvGrpSpPr>
          <p:cNvPr id="15" name="组合 14"/>
          <p:cNvGrpSpPr/>
          <p:nvPr/>
        </p:nvGrpSpPr>
        <p:grpSpPr>
          <a:xfrm>
            <a:off x="5292090" y="309245"/>
            <a:ext cx="2317750" cy="276860"/>
            <a:chOff x="155028" y="301849"/>
            <a:chExt cx="1834528" cy="276860"/>
          </a:xfrm>
        </p:grpSpPr>
        <p:sp>
          <p:nvSpPr>
            <p:cNvPr id="16" name="TextBox 29"/>
            <p:cNvSpPr txBox="1"/>
            <p:nvPr/>
          </p:nvSpPr>
          <p:spPr>
            <a:xfrm>
              <a:off x="155028"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自我总结</a:t>
              </a:r>
              <a:endParaRPr lang="zh-CN" altLang="en-US" dirty="0">
                <a:solidFill>
                  <a:schemeClr val="tx1">
                    <a:alpha val="63000"/>
                  </a:schemeClr>
                </a:solidFill>
                <a:latin typeface="+mn-ea"/>
              </a:endParaRPr>
            </a:p>
          </p:txBody>
        </p:sp>
        <p:sp>
          <p:nvSpPr>
            <p:cNvPr id="17" name="TextBox 32"/>
            <p:cNvSpPr txBox="1"/>
            <p:nvPr/>
          </p:nvSpPr>
          <p:spPr>
            <a:xfrm>
              <a:off x="1075156" y="301849"/>
              <a:ext cx="914400" cy="276860"/>
            </a:xfrm>
            <a:prstGeom prst="rect">
              <a:avLst/>
            </a:prstGeom>
            <a:noFill/>
          </p:spPr>
          <p:txBody>
            <a:bodyPr wrap="square" lIns="0" tIns="0" rIns="0" bIns="0" rtlCol="0">
              <a:spAutoFit/>
            </a:bodyPr>
            <a:p>
              <a:pPr algn="ctr"/>
              <a:r>
                <a:rPr lang="zh-CN" altLang="en-US" dirty="0">
                  <a:solidFill>
                    <a:schemeClr val="tx1">
                      <a:alpha val="63000"/>
                    </a:schemeClr>
                  </a:solidFill>
                  <a:latin typeface="+mn-ea"/>
                </a:rPr>
                <a:t>产品展示</a:t>
              </a:r>
              <a:endParaRPr lang="zh-CN" altLang="en-US" dirty="0">
                <a:solidFill>
                  <a:schemeClr val="tx1">
                    <a:alpha val="63000"/>
                  </a:schemeClr>
                </a:solidFill>
                <a:latin typeface="+mn-ea"/>
              </a:endParaRPr>
            </a:p>
          </p:txBody>
        </p:sp>
      </p:grpSp>
      <p:pic>
        <p:nvPicPr>
          <p:cNvPr id="2" name="图片 1" descr="D:\balabala\软件工程\α冲刺\day9.jpgday9"/>
          <p:cNvPicPr>
            <a:picLocks noChangeAspect="1"/>
          </p:cNvPicPr>
          <p:nvPr/>
        </p:nvPicPr>
        <p:blipFill>
          <a:blip r:embed="rId1"/>
          <a:srcRect/>
          <a:stretch>
            <a:fillRect/>
          </a:stretch>
        </p:blipFill>
        <p:spPr>
          <a:xfrm>
            <a:off x="2173288" y="1344295"/>
            <a:ext cx="2998470" cy="2199640"/>
          </a:xfrm>
          <a:prstGeom prst="rect">
            <a:avLst/>
          </a:prstGeom>
        </p:spPr>
      </p:pic>
      <p:sp>
        <p:nvSpPr>
          <p:cNvPr id="3" name="椭圆 2"/>
          <p:cNvSpPr/>
          <p:nvPr/>
        </p:nvSpPr>
        <p:spPr>
          <a:xfrm>
            <a:off x="1312810" y="3138117"/>
            <a:ext cx="615104" cy="615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800" spc="80" dirty="0">
                <a:solidFill>
                  <a:schemeClr val="bg1"/>
                </a:solidFill>
                <a:latin typeface="Bahnschrift SemiBold Condensed" panose="020B0502040204020203" pitchFamily="34" charset="0"/>
              </a:rPr>
              <a:t>9</a:t>
            </a:r>
            <a:endParaRPr lang="en-US" altLang="zh-CN" sz="2800" spc="80" dirty="0">
              <a:solidFill>
                <a:schemeClr val="bg1"/>
              </a:solidFill>
              <a:latin typeface="Bahnschrift SemiBold Condensed" panose="020B0502040204020203" pitchFamily="34" charset="0"/>
            </a:endParaRPr>
          </a:p>
        </p:txBody>
      </p:sp>
      <p:pic>
        <p:nvPicPr>
          <p:cNvPr id="4" name="图片 3" descr="D:\balabala\软件工程\α冲刺\day10.jpgday10"/>
          <p:cNvPicPr>
            <a:picLocks noChangeAspect="1"/>
          </p:cNvPicPr>
          <p:nvPr/>
        </p:nvPicPr>
        <p:blipFill>
          <a:blip r:embed="rId2"/>
          <a:srcRect/>
          <a:stretch>
            <a:fillRect/>
          </a:stretch>
        </p:blipFill>
        <p:spPr>
          <a:xfrm>
            <a:off x="7031038" y="1344295"/>
            <a:ext cx="2960370" cy="2195830"/>
          </a:xfrm>
          <a:prstGeom prst="rect">
            <a:avLst/>
          </a:prstGeom>
        </p:spPr>
      </p:pic>
      <p:sp>
        <p:nvSpPr>
          <p:cNvPr id="154" name="椭圆 153"/>
          <p:cNvSpPr/>
          <p:nvPr/>
        </p:nvSpPr>
        <p:spPr>
          <a:xfrm>
            <a:off x="6129020" y="3138170"/>
            <a:ext cx="605790" cy="6153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800" spc="80" dirty="0">
                <a:solidFill>
                  <a:schemeClr val="bg1"/>
                </a:solidFill>
                <a:latin typeface="Bahnschrift SemiBold Condensed" panose="020B0502040204020203" pitchFamily="34" charset="0"/>
              </a:rPr>
              <a:t>%</a:t>
            </a:r>
            <a:endParaRPr lang="en-US" altLang="zh-CN" sz="2800" spc="80" dirty="0">
              <a:solidFill>
                <a:schemeClr val="bg1"/>
              </a:solidFill>
              <a:latin typeface="Bahnschrift SemiBold Condensed" panose="020B0502040204020203" pitchFamily="34" charset="0"/>
            </a:endParaRPr>
          </a:p>
        </p:txBody>
      </p:sp>
      <p:sp>
        <p:nvSpPr>
          <p:cNvPr id="5" name="矩形 4"/>
          <p:cNvSpPr/>
          <p:nvPr/>
        </p:nvSpPr>
        <p:spPr>
          <a:xfrm>
            <a:off x="1704340" y="3753485"/>
            <a:ext cx="4158615" cy="718185"/>
          </a:xfrm>
          <a:prstGeom prst="rect">
            <a:avLst/>
          </a:prstGeom>
        </p:spPr>
        <p:txBody>
          <a:bodyPr wrap="square">
            <a:spAutoFit/>
          </a:bodyPr>
          <a:p>
            <a:pPr algn="just">
              <a:lnSpc>
                <a:spcPct val="120000"/>
              </a:lnSpc>
            </a:pPr>
            <a:r>
              <a:rPr lang="zh-CN" altLang="en-US" sz="1800" b="1" dirty="0">
                <a:solidFill>
                  <a:schemeClr val="accent1"/>
                </a:solidFill>
                <a:latin typeface="+mj-ea"/>
                <a:ea typeface="+mj-ea"/>
              </a:rPr>
              <a:t>Day</a:t>
            </a:r>
            <a:r>
              <a:rPr lang="en-US" altLang="zh-CN" sz="1800" b="1" dirty="0">
                <a:solidFill>
                  <a:schemeClr val="accent1"/>
                </a:solidFill>
                <a:latin typeface="+mj-ea"/>
                <a:ea typeface="+mj-ea"/>
              </a:rPr>
              <a:t>9</a:t>
            </a:r>
            <a:endParaRPr lang="zh-CN" altLang="en-US" sz="1800" b="1" dirty="0">
              <a:solidFill>
                <a:schemeClr val="accent1"/>
              </a:solidFill>
              <a:latin typeface="+mj-ea"/>
              <a:ea typeface="+mj-ea"/>
            </a:endParaRPr>
          </a:p>
          <a:p>
            <a:pPr algn="just">
              <a:lnSpc>
                <a:spcPct val="120000"/>
              </a:lnSpc>
            </a:pPr>
            <a:r>
              <a:rPr sz="1600" dirty="0">
                <a:latin typeface="+mn-ea"/>
              </a:rPr>
              <a:t>对接接口&amp;debug</a:t>
            </a:r>
            <a:endParaRPr sz="1600" dirty="0">
              <a:latin typeface="+mn-ea"/>
            </a:endParaRPr>
          </a:p>
        </p:txBody>
      </p:sp>
      <p:sp>
        <p:nvSpPr>
          <p:cNvPr id="6" name="矩形 5"/>
          <p:cNvSpPr/>
          <p:nvPr/>
        </p:nvSpPr>
        <p:spPr>
          <a:xfrm>
            <a:off x="6406515" y="3752850"/>
            <a:ext cx="4158615" cy="718185"/>
          </a:xfrm>
          <a:prstGeom prst="rect">
            <a:avLst/>
          </a:prstGeom>
        </p:spPr>
        <p:txBody>
          <a:bodyPr wrap="square">
            <a:spAutoFit/>
          </a:bodyPr>
          <a:p>
            <a:pPr algn="just">
              <a:lnSpc>
                <a:spcPct val="120000"/>
              </a:lnSpc>
            </a:pPr>
            <a:r>
              <a:rPr lang="zh-CN" altLang="en-US" sz="1800" b="1" dirty="0">
                <a:solidFill>
                  <a:schemeClr val="accent1"/>
                </a:solidFill>
                <a:latin typeface="+mj-ea"/>
                <a:ea typeface="+mj-ea"/>
              </a:rPr>
              <a:t>Day</a:t>
            </a:r>
            <a:r>
              <a:rPr lang="en-US" altLang="zh-CN" sz="1800" b="1" dirty="0">
                <a:solidFill>
                  <a:schemeClr val="accent1"/>
                </a:solidFill>
                <a:latin typeface="+mj-ea"/>
                <a:ea typeface="+mj-ea"/>
              </a:rPr>
              <a:t>10</a:t>
            </a:r>
            <a:endParaRPr lang="zh-CN" altLang="en-US" sz="1800" b="1" dirty="0">
              <a:solidFill>
                <a:schemeClr val="accent1"/>
              </a:solidFill>
              <a:latin typeface="+mj-ea"/>
              <a:ea typeface="+mj-ea"/>
            </a:endParaRPr>
          </a:p>
          <a:p>
            <a:pPr algn="just">
              <a:lnSpc>
                <a:spcPct val="120000"/>
              </a:lnSpc>
            </a:pPr>
            <a:r>
              <a:rPr sz="1600" dirty="0">
                <a:latin typeface="+mn-ea"/>
              </a:rPr>
              <a:t>痛苦的debug…</a:t>
            </a:r>
            <a:endParaRPr sz="1600" dirty="0">
              <a:latin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毕业答辩">
  <a:themeElements>
    <a:clrScheme name="Office">
      <a:dk1>
        <a:srgbClr val="000000"/>
      </a:dk1>
      <a:lt1>
        <a:srgbClr val="FFFFFF"/>
      </a:lt1>
      <a:dk2>
        <a:srgbClr val="44546A"/>
      </a:dk2>
      <a:lt2>
        <a:srgbClr val="E7E6E6"/>
      </a:lt2>
      <a:accent1>
        <a:srgbClr val="035C67"/>
      </a:accent1>
      <a:accent2>
        <a:srgbClr val="886640"/>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3123</Words>
  <Application>WPS 演示</Application>
  <PresentationFormat>宽屏</PresentationFormat>
  <Paragraphs>374</Paragraphs>
  <Slides>16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Arial</vt:lpstr>
      <vt:lpstr>宋体</vt:lpstr>
      <vt:lpstr>Wingdings</vt:lpstr>
      <vt:lpstr>等线</vt:lpstr>
      <vt:lpstr>微软雅黑 Light</vt:lpstr>
      <vt:lpstr>微软雅黑</vt:lpstr>
      <vt:lpstr>Calibri Light</vt:lpstr>
      <vt:lpstr>Bahnschrift SemiBold Condensed</vt:lpstr>
      <vt:lpstr>Arial Unicode MS</vt:lpstr>
      <vt:lpstr>Calibri</vt:lpstr>
      <vt:lpstr>毕业答辩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Manager>www.51pp tmo ban.com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向天歌演示</dc:creator>
  <cp:keywords>51PPT模板网</cp:keywords>
  <dc:description>www.51pp tm oban.com</dc:description>
  <cp:lastModifiedBy>平天下</cp:lastModifiedBy>
  <cp:revision>35</cp:revision>
  <dcterms:created xsi:type="dcterms:W3CDTF">2020-08-07T02:34:00Z</dcterms:created>
  <dcterms:modified xsi:type="dcterms:W3CDTF">2021-05-14T13:12:28Z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A917CEDD91CA4A378AC155287BBA350A</vt:lpwstr>
  </property>
  <property fmtid="{D5CDD505-2E9C-101B-9397-08002B2CF9AE}" pid="3" name="KSOProductBuildVer">
    <vt:lpwstr>2052-11.1.0.10495</vt:lpwstr>
  </property>
</Properties>
</file>